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73" r:id="rId3"/>
    <p:sldId id="278" r:id="rId4"/>
    <p:sldId id="280" r:id="rId5"/>
    <p:sldId id="282" r:id="rId6"/>
    <p:sldId id="283" r:id="rId7"/>
    <p:sldId id="281" r:id="rId8"/>
  </p:sldIdLst>
  <p:sldSz cx="12192000" cy="6858000"/>
  <p:notesSz cx="6858000" cy="9144000"/>
  <p:embeddedFontLst>
    <p:embeddedFont>
      <p:font typeface="Cambria Math" panose="02040503050406030204" pitchFamily="18" charset="0"/>
      <p:regular r:id="rId10"/>
    </p:embeddedFont>
    <p:embeddedFont>
      <p:font typeface="Futura Std Book" panose="020B0802020204020204" charset="0"/>
      <p:bold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88A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69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38100" cap="rnd">
              <a:solidFill>
                <a:srgbClr val="00588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8100">
                <a:solidFill>
                  <a:srgbClr val="00588A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Sheet1!$A$3:$A$9</c:f>
              <c:numCache>
                <c:formatCode>General</c:formatCode>
                <c:ptCount val="7"/>
                <c:pt idx="0">
                  <c:v>1990</c:v>
                </c:pt>
                <c:pt idx="1">
                  <c:v>2000</c:v>
                </c:pt>
                <c:pt idx="2">
                  <c:v>2002</c:v>
                </c:pt>
                <c:pt idx="3">
                  <c:v>2020</c:v>
                </c:pt>
                <c:pt idx="4">
                  <c:v>2030</c:v>
                </c:pt>
                <c:pt idx="5">
                  <c:v>2040</c:v>
                </c:pt>
                <c:pt idx="6">
                  <c:v>2050</c:v>
                </c:pt>
              </c:numCache>
            </c:numRef>
          </c:cat>
          <c:val>
            <c:numRef>
              <c:f>Sheet1!$B$3:$B$9</c:f>
              <c:numCache>
                <c:formatCode>General</c:formatCode>
                <c:ptCount val="7"/>
                <c:pt idx="0">
                  <c:v>5.0999999999999996</c:v>
                </c:pt>
                <c:pt idx="1">
                  <c:v>7.2</c:v>
                </c:pt>
                <c:pt idx="2">
                  <c:v>11.8</c:v>
                </c:pt>
                <c:pt idx="3">
                  <c:v>15.7</c:v>
                </c:pt>
                <c:pt idx="4">
                  <c:v>24.3</c:v>
                </c:pt>
                <c:pt idx="5">
                  <c:v>32.299999999999997</c:v>
                </c:pt>
                <c:pt idx="6">
                  <c:v>37.4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944-4EA5-B683-2C602E438B8E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871321919"/>
        <c:axId val="21470047"/>
      </c:lineChart>
      <c:catAx>
        <c:axId val="18713219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1470047"/>
        <c:crosses val="autoZero"/>
        <c:auto val="1"/>
        <c:lblAlgn val="ctr"/>
        <c:lblOffset val="100"/>
        <c:noMultiLvlLbl val="0"/>
      </c:catAx>
      <c:valAx>
        <c:axId val="214700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871321919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전체 진료비</c:v>
                </c:pt>
              </c:strCache>
            </c:strRef>
          </c:tx>
          <c:spPr>
            <a:solidFill>
              <a:srgbClr val="00588A"/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Sheet1!$B$2:$B$6</c:f>
              <c:numCache>
                <c:formatCode>#,##0</c:formatCode>
                <c:ptCount val="5"/>
                <c:pt idx="0">
                  <c:v>507426</c:v>
                </c:pt>
                <c:pt idx="1">
                  <c:v>545275</c:v>
                </c:pt>
                <c:pt idx="2">
                  <c:v>580170</c:v>
                </c:pt>
                <c:pt idx="3">
                  <c:v>646623</c:v>
                </c:pt>
                <c:pt idx="4">
                  <c:v>696271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BB-4FA2-B052-44BEB622CCD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65세 이상 진료비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Sheet1!$A$2:$A$6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Sheet1!$C$2:$C$6</c:f>
              <c:numCache>
                <c:formatCode>#,##0</c:formatCode>
                <c:ptCount val="5"/>
                <c:pt idx="0">
                  <c:v>175283</c:v>
                </c:pt>
                <c:pt idx="1">
                  <c:v>193551</c:v>
                </c:pt>
                <c:pt idx="2">
                  <c:v>213615</c:v>
                </c:pt>
                <c:pt idx="3">
                  <c:v>245643</c:v>
                </c:pt>
                <c:pt idx="4">
                  <c:v>271357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ABB-4FA2-B052-44BEB622CC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864751"/>
        <c:axId val="116369391"/>
      </c:barChart>
      <c:catAx>
        <c:axId val="208647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6369391"/>
        <c:crosses val="autoZero"/>
        <c:auto val="1"/>
        <c:lblAlgn val="ctr"/>
        <c:lblOffset val="100"/>
        <c:noMultiLvlLbl val="0"/>
      </c:catAx>
      <c:valAx>
        <c:axId val="116369391"/>
        <c:scaling>
          <c:orientation val="minMax"/>
        </c:scaling>
        <c:delete val="0"/>
        <c:axPos val="l"/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0864751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 w="38100" cap="rnd">
              <a:solidFill>
                <a:srgbClr val="00588A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8100">
                <a:solidFill>
                  <a:srgbClr val="00588A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6.1070794396714118E-2"/>
                  <c:y val="-9.31545725758806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228-4440-B778-7B2464229FB5}"/>
                </c:ext>
              </c:extLst>
            </c:dLbl>
            <c:dLbl>
              <c:idx val="1"/>
              <c:layout>
                <c:manualLayout>
                  <c:x val="-6.1070794396714118E-2"/>
                  <c:y val="-9.315457257588066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228-4440-B778-7B2464229FB5}"/>
                </c:ext>
              </c:extLst>
            </c:dLbl>
            <c:dLbl>
              <c:idx val="2"/>
              <c:layout>
                <c:manualLayout>
                  <c:x val="-6.1070794396714076E-2"/>
                  <c:y val="-9.31545725758806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228-4440-B778-7B2464229FB5}"/>
                </c:ext>
              </c:extLst>
            </c:dLbl>
            <c:dLbl>
              <c:idx val="3"/>
              <c:layout>
                <c:manualLayout>
                  <c:x val="-6.5626603052750518E-2"/>
                  <c:y val="-9.31545725758806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228-4440-B778-7B2464229FB5}"/>
                </c:ext>
              </c:extLst>
            </c:dLbl>
            <c:dLbl>
              <c:idx val="4"/>
              <c:layout>
                <c:manualLayout>
                  <c:x val="-5.3747421663408249E-2"/>
                  <c:y val="-8.468597506898241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228-4440-B778-7B2464229FB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6.8</c:v>
                </c:pt>
                <c:pt idx="1">
                  <c:v>7.1</c:v>
                </c:pt>
                <c:pt idx="2">
                  <c:v>7.5</c:v>
                </c:pt>
                <c:pt idx="3">
                  <c:v>7.8</c:v>
                </c:pt>
                <c:pt idx="4">
                  <c:v>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228-4440-B778-7B2464229FB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317115264"/>
        <c:axId val="1112126000"/>
      </c:lineChart>
      <c:catAx>
        <c:axId val="1317115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112126000"/>
        <c:crosses val="autoZero"/>
        <c:auto val="1"/>
        <c:lblAlgn val="ctr"/>
        <c:lblOffset val="100"/>
        <c:noMultiLvlLbl val="0"/>
      </c:catAx>
      <c:valAx>
        <c:axId val="11121260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1711526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rgbClr val="00588A"/>
            </a:solidFill>
            <a:ln>
              <a:solidFill>
                <a:srgbClr val="00588A"/>
              </a:solidFill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2012</c:v>
                </c:pt>
                <c:pt idx="1">
                  <c:v>2015</c:v>
                </c:pt>
                <c:pt idx="2">
                  <c:v>2018</c:v>
                </c:pt>
                <c:pt idx="3">
                  <c:v>2020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27</c:v>
                </c:pt>
                <c:pt idx="1">
                  <c:v>39</c:v>
                </c:pt>
                <c:pt idx="2">
                  <c:v>56</c:v>
                </c:pt>
                <c:pt idx="3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17-48D3-B863-FFBB6BDDE0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27192480"/>
        <c:axId val="1325345232"/>
      </c:barChart>
      <c:catAx>
        <c:axId val="1327192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25345232"/>
        <c:crosses val="autoZero"/>
        <c:auto val="1"/>
        <c:lblAlgn val="ctr"/>
        <c:lblOffset val="100"/>
        <c:noMultiLvlLbl val="0"/>
      </c:catAx>
      <c:valAx>
        <c:axId val="13253452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27192480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007A18-9D95-4545-B167-A27A533D40A3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F6B1F6-CEE9-41AE-9709-BFF0FC3BCA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534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112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고령화율 비중을 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1970</a:t>
            </a: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기준 ‘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1’</a:t>
            </a: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설정하고 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2013</a:t>
            </a: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년까지의 증가규모를 비교할 때 우리나라는 </a:t>
            </a:r>
            <a:r>
              <a:rPr lang="en-US" altLang="ko-KR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4.0</a:t>
            </a:r>
            <a:r>
              <a:rPr lang="ko-KR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460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955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206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543C5-218E-4B68-A882-AD56415BF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4954444-D041-48E5-BA20-1B6334B8E0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A8F6B8-5CC5-4DF4-8488-ED3388570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6AA961-8B28-4691-A5F8-9311E149A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A34743-41A2-4947-ABF0-AEF786004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1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63977C-1C3E-409D-974C-179200D41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10100E-C437-4F04-BE7E-290FC16A4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4C5E75-7A9D-4917-A50B-600F55D2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0E3A09-B74E-4B2E-8802-75AA44A7C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BD3532-9DB8-46F9-977A-981FD50C3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04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6CDDCDC-E78E-4A8E-A7AE-2B36137119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45A6CA-3997-42C9-A6E8-EDC97A2F80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4F358E-BCB3-4FE3-897E-127C5BD5C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640B3E-83EC-4E37-8785-E43B3CC3E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EB933C-5ED8-43BD-BE17-EF4934DE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826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2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  <p:extLst>
      <p:ext uri="{BB962C8B-B14F-4D97-AF65-F5344CB8AC3E}">
        <p14:creationId xmlns:p14="http://schemas.microsoft.com/office/powerpoint/2010/main" val="404532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5BEB1F-84AC-4F2B-9651-AD081A0B4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81687B-0C05-46B9-8DFB-475DE1E56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3E425A-79A5-4D64-B561-768B7E3F5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888AC9-72EC-4238-BA2A-B2F507996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4C7B95-A435-4511-B1DC-8E31C795F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627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32B0E3-3BCA-48C8-A775-3CCD7E51B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37377C-2623-4B8D-8886-F23F329EB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E5144B-E412-45AF-BC43-1CBCA0FF6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E0C5A7-5FCF-4181-B540-E1AE75502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471AC4-F507-4A1A-A8F9-AB9E1A079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973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538C8C-5C28-48B6-ACA3-C350FD34B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BD2E9F-DED8-46D6-9843-D4FDAAF82A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4E5485C-E5A7-451E-A9C5-C532C983E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2CB392-E0FA-4ED3-B89D-680D1146C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920B74-7A3A-4F31-B6F7-C066118A3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034526-4B78-476C-9C5F-6EFF09DA5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577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9D78F2-F69E-47B7-8675-5F4E055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D9B8D1-C516-4ED5-B689-C155F1C1D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D3AFC0-C5A6-43D5-8D8A-C2F5A7A4A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6E22B4-932D-4574-A06F-E1F42791CE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3A0EDA7-1E0B-4A08-94E6-9DB8D839A4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049D3B-CA17-4E3E-9302-FB7EABE83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E13AA4C-5816-4321-9764-61CC0B0E8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9CB39D-2EB4-4EFF-8358-5CDC5C677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1772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74CBD0-85A0-4032-BDEB-FA301D21A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CA247E7-0794-46C8-9F43-697D46065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FF885BF-C0E0-4D96-95EF-5E0E75AD7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DA4450-D209-47E6-BD09-781256EAD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692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B69AA34-B0BF-4DCE-8EA3-F702E537A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FE7FFC6-2E13-479F-AB40-ADC020E83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24C0E8-1421-4BB9-8E53-20E2F25AA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423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75F064-FE09-4E13-8787-7BED601CE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C45BC6-DB5E-4F44-9AE5-D9000F3C6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59417D-584D-45B5-A8AC-A16F8D9297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00B31C-C793-46BF-8E11-8C2201EA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2A8504-FC72-45AE-83FC-405E79EF0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232639-720F-4AF7-9CE2-58C54EE91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084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C72C4C-C6AF-4161-8E5F-8B57868FD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9366F1-7902-44CE-BC67-57A5970ECD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0A83EA-E41C-4F95-BEB0-6B142D6855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2DA1A4-7534-44FF-8F3F-836DA313A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733678-29A5-4C84-8695-D7E4E1E02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52AE85-0014-4B29-A96C-6FBFA573B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503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382C84-8385-46D6-A237-11691A345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9243F6F-8D1C-402B-9FD9-4A45410D2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CCBC38-E46D-45CD-B4F4-FB79404335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5DB7C-6749-465C-9106-5FF71F2C3744}" type="datetimeFigureOut">
              <a:rPr lang="ko-KR" altLang="en-US" smtClean="0"/>
              <a:t>2019-05-14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853C4F-8B3E-4C66-BDA5-0D21ABD9A2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7965FF-765F-4043-B85A-0CBACBA2E6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B4E16-3220-4097-ACE9-AA0F54F66F3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3366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B17226F9-CBBE-47BE-9116-67C1BC965B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lt1">
                  <a:alpha val="43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11B015-4E23-402E-967B-8961514D9802}"/>
              </a:ext>
            </a:extLst>
          </p:cNvPr>
          <p:cNvSpPr txBox="1"/>
          <p:nvPr/>
        </p:nvSpPr>
        <p:spPr>
          <a:xfrm>
            <a:off x="8582660" y="5285461"/>
            <a:ext cx="309372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>
                <a:solidFill>
                  <a:srgbClr val="00588A"/>
                </a:solidFill>
                <a:latin typeface="Futura Std Book" panose="020B0802020204020204" pitchFamily="34" charset="0"/>
              </a:rPr>
              <a:t>B</a:t>
            </a:r>
            <a:r>
              <a:rPr lang="ko-KR" altLang="en-US" sz="3200" b="1">
                <a:solidFill>
                  <a:srgbClr val="00588A"/>
                </a:solidFill>
                <a:latin typeface="Futura Std Book" panose="020B0802020204020204" pitchFamily="34" charset="0"/>
              </a:rPr>
              <a:t>반 </a:t>
            </a:r>
            <a:r>
              <a:rPr lang="en-US" altLang="ko-KR" sz="3200" b="1">
                <a:solidFill>
                  <a:srgbClr val="00588A"/>
                </a:solidFill>
                <a:latin typeface="Futura Std Book" panose="020B0802020204020204" pitchFamily="34" charset="0"/>
              </a:rPr>
              <a:t>3</a:t>
            </a:r>
            <a:r>
              <a:rPr lang="ko-KR" altLang="en-US" sz="3200" b="1">
                <a:solidFill>
                  <a:srgbClr val="00588A"/>
                </a:solidFill>
                <a:latin typeface="Futura Std Book" panose="020B0802020204020204" pitchFamily="34" charset="0"/>
              </a:rPr>
              <a:t>조</a:t>
            </a:r>
            <a:endParaRPr lang="en-US" altLang="ko-KR" sz="3200" b="1">
              <a:solidFill>
                <a:srgbClr val="00588A"/>
              </a:solidFill>
              <a:latin typeface="Futura Std Book" panose="020B0802020204020204" pitchFamily="34" charset="0"/>
            </a:endParaRPr>
          </a:p>
          <a:p>
            <a:pPr algn="r"/>
            <a:r>
              <a:rPr lang="ko-KR" altLang="en-US" sz="3200" b="1">
                <a:solidFill>
                  <a:srgbClr val="00588A"/>
                </a:solidFill>
                <a:latin typeface="Futura Std Book" panose="020B0802020204020204" pitchFamily="34" charset="0"/>
              </a:rPr>
              <a:t>노</a:t>
            </a:r>
            <a:r>
              <a:rPr lang="en-US" altLang="ko-KR" sz="3200" b="1">
                <a:solidFill>
                  <a:srgbClr val="00588A"/>
                </a:solidFill>
                <a:latin typeface="Futura Std Book" panose="020B0802020204020204" pitchFamily="34" charset="0"/>
              </a:rPr>
              <a:t>.</a:t>
            </a:r>
            <a:r>
              <a:rPr lang="ko-KR" altLang="en-US" sz="3200" b="1">
                <a:solidFill>
                  <a:srgbClr val="00588A"/>
                </a:solidFill>
                <a:latin typeface="Futura Std Book" panose="020B0802020204020204" pitchFamily="34" charset="0"/>
              </a:rPr>
              <a:t>나</a:t>
            </a:r>
            <a:r>
              <a:rPr lang="en-US" altLang="ko-KR" sz="3200" b="1">
                <a:solidFill>
                  <a:srgbClr val="00588A"/>
                </a:solidFill>
                <a:latin typeface="Futura Std Book" panose="020B0802020204020204" pitchFamily="34" charset="0"/>
              </a:rPr>
              <a:t>.</a:t>
            </a:r>
            <a:r>
              <a:rPr lang="ko-KR" altLang="en-US" sz="3200" b="1">
                <a:solidFill>
                  <a:srgbClr val="00588A"/>
                </a:solidFill>
                <a:latin typeface="Futura Std Book" panose="020B0802020204020204" pitchFamily="34" charset="0"/>
              </a:rPr>
              <a:t>있</a:t>
            </a:r>
            <a:r>
              <a:rPr lang="en-US" altLang="ko-KR" sz="3200" b="1">
                <a:solidFill>
                  <a:schemeClr val="bg1"/>
                </a:solidFill>
                <a:latin typeface="Futura Std Book" panose="020B0802020204020204" pitchFamily="34" charset="0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85F69D-1923-4F89-872C-0F6C58DE8983}"/>
              </a:ext>
            </a:extLst>
          </p:cNvPr>
          <p:cNvSpPr txBox="1"/>
          <p:nvPr/>
        </p:nvSpPr>
        <p:spPr>
          <a:xfrm>
            <a:off x="365760" y="495321"/>
            <a:ext cx="92481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rgbClr val="00588A"/>
                </a:solidFill>
                <a:latin typeface="Futura Std Book" panose="020B0802020204020204" pitchFamily="34" charset="0"/>
              </a:rPr>
              <a:t>실버 헬스 케어 플랫폼 구축과 </a:t>
            </a:r>
            <a:endParaRPr lang="en-US" altLang="ko-KR" sz="3200" b="1" dirty="0">
              <a:solidFill>
                <a:srgbClr val="00588A"/>
              </a:solidFill>
              <a:latin typeface="Futura Std Book" panose="020B0802020204020204" pitchFamily="34" charset="0"/>
            </a:endParaRPr>
          </a:p>
          <a:p>
            <a:r>
              <a:rPr lang="ko-KR" altLang="en-US" sz="3200" b="1" dirty="0">
                <a:solidFill>
                  <a:srgbClr val="00588A"/>
                </a:solidFill>
                <a:latin typeface="Futura Std Book" panose="020B0802020204020204" pitchFamily="34" charset="0"/>
              </a:rPr>
              <a:t>서비스 </a:t>
            </a:r>
            <a:r>
              <a:rPr lang="ko-KR" altLang="en-US" sz="3200" b="1" dirty="0" err="1">
                <a:solidFill>
                  <a:srgbClr val="00588A"/>
                </a:solidFill>
                <a:latin typeface="Futura Std Book" panose="020B0802020204020204" pitchFamily="34" charset="0"/>
              </a:rPr>
              <a:t>보급율</a:t>
            </a:r>
            <a:r>
              <a:rPr lang="ko-KR" altLang="en-US" sz="3200" b="1" dirty="0">
                <a:solidFill>
                  <a:srgbClr val="00588A"/>
                </a:solidFill>
                <a:latin typeface="Futura Std Book" panose="020B0802020204020204" pitchFamily="34" charset="0"/>
              </a:rPr>
              <a:t> </a:t>
            </a:r>
            <a:r>
              <a:rPr lang="en-US" altLang="ko-KR" sz="3200" b="1" dirty="0">
                <a:solidFill>
                  <a:srgbClr val="00588A"/>
                </a:solidFill>
                <a:latin typeface="Futura Std Book" panose="020B0802020204020204" pitchFamily="34" charset="0"/>
              </a:rPr>
              <a:t>50% </a:t>
            </a:r>
            <a:r>
              <a:rPr lang="ko-KR" altLang="en-US" sz="3200" b="1" dirty="0">
                <a:solidFill>
                  <a:srgbClr val="00588A"/>
                </a:solidFill>
                <a:latin typeface="Futura Std Book" panose="020B0802020204020204" pitchFamily="34" charset="0"/>
              </a:rPr>
              <a:t>달성</a:t>
            </a:r>
            <a:endParaRPr lang="en-US" altLang="ko-KR" sz="3200" b="1" dirty="0">
              <a:solidFill>
                <a:srgbClr val="00588A"/>
              </a:solidFill>
              <a:latin typeface="Futura Std Book" panose="020B0802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419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solidFill>
              <a:srgbClr val="1018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5" name="직사각형 4"/>
          <p:cNvSpPr/>
          <p:nvPr/>
        </p:nvSpPr>
        <p:spPr>
          <a:xfrm>
            <a:off x="375804" y="436367"/>
            <a:ext cx="3547827" cy="18749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5333" dirty="0">
                <a:solidFill>
                  <a:schemeClr val="tx1"/>
                </a:solidFill>
                <a:latin typeface="Futura Std Book" panose="020B0802020204020204" pitchFamily="34" charset="0"/>
                <a:ea typeface="배달의민족 도현" panose="020B0600000101010101" pitchFamily="50" charset="-127"/>
              </a:rPr>
              <a:t>Contents</a:t>
            </a:r>
            <a:endParaRPr lang="ko-KR" altLang="en-US" sz="5333" dirty="0">
              <a:solidFill>
                <a:schemeClr val="tx1"/>
              </a:solidFill>
              <a:latin typeface="Futura Std Book" panose="020B0802020204020204" pitchFamily="34" charset="0"/>
              <a:ea typeface="배달의민족 도현" panose="020B0600000101010101" pitchFamily="50" charset="-127"/>
            </a:endParaRPr>
          </a:p>
        </p:txBody>
      </p:sp>
      <p:sp>
        <p:nvSpPr>
          <p:cNvPr id="7" name="Shape 62"/>
          <p:cNvSpPr txBox="1">
            <a:spLocks/>
          </p:cNvSpPr>
          <p:nvPr/>
        </p:nvSpPr>
        <p:spPr>
          <a:xfrm>
            <a:off x="4759577" y="806328"/>
            <a:ext cx="7056619" cy="5661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20767" lvl="2" indent="0" algn="l">
              <a:lnSpc>
                <a:spcPct val="200000"/>
              </a:lnSpc>
              <a:buClr>
                <a:srgbClr val="000000"/>
              </a:buClr>
              <a:buSzPts val="2400"/>
            </a:pPr>
            <a:r>
              <a:rPr lang="en-US" altLang="ko-KR" sz="2500" b="1">
                <a:solidFill>
                  <a:schemeClr val="tx1"/>
                </a:solidFill>
                <a:latin typeface="Futura Std Book" panose="020B0802020204020204" pitchFamily="34" charset="0"/>
              </a:rPr>
              <a:t>01 </a:t>
            </a:r>
            <a:r>
              <a:rPr lang="ko-KR" altLang="en-US" sz="2500" b="1">
                <a:solidFill>
                  <a:schemeClr val="tx1"/>
                </a:solidFill>
                <a:latin typeface="Futura Std Book" panose="020B0802020204020204" pitchFamily="34" charset="0"/>
              </a:rPr>
              <a:t>추진 배경</a:t>
            </a:r>
            <a:endParaRPr lang="en-US" altLang="ko-KR" sz="2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  <a:p>
            <a:pPr marL="1320767" lvl="2" indent="0" algn="l">
              <a:lnSpc>
                <a:spcPct val="200000"/>
              </a:lnSpc>
              <a:buClr>
                <a:srgbClr val="000000"/>
              </a:buClr>
              <a:buSzPts val="2400"/>
            </a:pPr>
            <a:r>
              <a:rPr lang="en-US" altLang="ko-KR" sz="2500" b="1">
                <a:solidFill>
                  <a:schemeClr val="tx1"/>
                </a:solidFill>
                <a:latin typeface="Futura Std Book" panose="020B0802020204020204" pitchFamily="34" charset="0"/>
              </a:rPr>
              <a:t>02 </a:t>
            </a:r>
            <a:r>
              <a:rPr lang="ko-KR" altLang="en-US" sz="2500" b="1">
                <a:solidFill>
                  <a:schemeClr val="tx1"/>
                </a:solidFill>
                <a:latin typeface="Futura Std Book" panose="020B0802020204020204" pitchFamily="34" charset="0"/>
              </a:rPr>
              <a:t>추진 목적</a:t>
            </a:r>
            <a:endParaRPr lang="en-US" altLang="ko-KR" sz="2500" b="1">
              <a:solidFill>
                <a:schemeClr val="tx1"/>
              </a:solidFill>
              <a:latin typeface="Futura Std Book" panose="020B0802020204020204" pitchFamily="34" charset="0"/>
            </a:endParaRPr>
          </a:p>
          <a:p>
            <a:pPr marL="1320767" lvl="2" indent="0" algn="l">
              <a:lnSpc>
                <a:spcPct val="200000"/>
              </a:lnSpc>
              <a:buClr>
                <a:srgbClr val="000000"/>
              </a:buClr>
              <a:buSzPts val="2400"/>
            </a:pPr>
            <a:r>
              <a:rPr lang="en-US" altLang="ko-KR" sz="2500" b="1">
                <a:solidFill>
                  <a:schemeClr val="tx1"/>
                </a:solidFill>
                <a:latin typeface="Futura Std Book" panose="020B0802020204020204" pitchFamily="34" charset="0"/>
              </a:rPr>
              <a:t>03 </a:t>
            </a:r>
            <a:r>
              <a:rPr lang="ko-KR" altLang="en-US" sz="2500" b="1">
                <a:solidFill>
                  <a:schemeClr val="tx1"/>
                </a:solidFill>
                <a:latin typeface="Futura Std Book" panose="020B0802020204020204" pitchFamily="34" charset="0"/>
              </a:rPr>
              <a:t>현황</a:t>
            </a:r>
            <a:endParaRPr lang="en-US" altLang="ko-KR" sz="2500" b="1">
              <a:solidFill>
                <a:schemeClr val="tx1"/>
              </a:solidFill>
              <a:latin typeface="Futura Std Book" panose="020B0802020204020204" pitchFamily="34" charset="0"/>
            </a:endParaRPr>
          </a:p>
          <a:p>
            <a:pPr marL="1320767" lvl="2" indent="0" algn="l">
              <a:lnSpc>
                <a:spcPct val="200000"/>
              </a:lnSpc>
              <a:buClr>
                <a:srgbClr val="000000"/>
              </a:buClr>
              <a:buSzPts val="2400"/>
            </a:pPr>
            <a:r>
              <a:rPr lang="en-US" altLang="ko-KR" sz="2500" b="1">
                <a:solidFill>
                  <a:schemeClr val="tx1"/>
                </a:solidFill>
                <a:latin typeface="Futura Std Book" panose="020B0802020204020204" pitchFamily="34" charset="0"/>
              </a:rPr>
              <a:t>04 </a:t>
            </a:r>
            <a:r>
              <a:rPr lang="ko-KR" altLang="en-US" sz="2500" b="1">
                <a:solidFill>
                  <a:schemeClr val="tx1"/>
                </a:solidFill>
                <a:latin typeface="Futura Std Book" panose="020B0802020204020204" pitchFamily="34" charset="0"/>
              </a:rPr>
              <a:t>잠재원인도출 </a:t>
            </a:r>
            <a:endParaRPr lang="en-US" altLang="ko-KR" sz="2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4181475" y="0"/>
            <a:ext cx="0" cy="6858000"/>
          </a:xfrm>
          <a:prstGeom prst="line">
            <a:avLst/>
          </a:prstGeom>
          <a:ln w="762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5342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그룹 82">
            <a:extLst>
              <a:ext uri="{FF2B5EF4-FFF2-40B4-BE49-F238E27FC236}">
                <a16:creationId xmlns:a16="http://schemas.microsoft.com/office/drawing/2014/main" id="{9D412082-FC30-4BE1-9CB2-20BFDFEF936A}"/>
              </a:ext>
            </a:extLst>
          </p:cNvPr>
          <p:cNvGrpSpPr/>
          <p:nvPr/>
        </p:nvGrpSpPr>
        <p:grpSpPr>
          <a:xfrm>
            <a:off x="124020" y="2194736"/>
            <a:ext cx="2917825" cy="3256788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BC67AE28-33F7-4CC0-B765-5291E9B1F1D3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A9563A3A-A2A1-4D5B-8A65-435A50A842D9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212B5BC9-85E7-402C-8BFD-A678E2F6C611}"/>
              </a:ext>
            </a:extLst>
          </p:cNvPr>
          <p:cNvGrpSpPr/>
          <p:nvPr/>
        </p:nvGrpSpPr>
        <p:grpSpPr>
          <a:xfrm>
            <a:off x="3115807" y="2194736"/>
            <a:ext cx="2917825" cy="3256788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4BD0A192-4D86-4CDC-9C15-0814F46722B3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5C62B3D8-A087-41EE-9D93-CAC0AB4B3413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cxnSp>
        <p:nvCxnSpPr>
          <p:cNvPr id="7" name="직선 연결선 6"/>
          <p:cNvCxnSpPr/>
          <p:nvPr/>
        </p:nvCxnSpPr>
        <p:spPr>
          <a:xfrm>
            <a:off x="0" y="925165"/>
            <a:ext cx="12192000" cy="9525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74163" y="183658"/>
            <a:ext cx="8922328" cy="7415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5500" b="1">
                <a:solidFill>
                  <a:schemeClr val="tx1"/>
                </a:solidFill>
                <a:latin typeface="Futura Std Book" panose="020B0802020204020204" pitchFamily="34" charset="0"/>
              </a:rPr>
              <a:t>01</a:t>
            </a:r>
            <a:r>
              <a:rPr lang="en-US" altLang="ko-KR" sz="4667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추진 배경 </a:t>
            </a:r>
            <a:r>
              <a:rPr lang="en-US" altLang="ko-KR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endParaRPr lang="ko-KR" altLang="en-US" sz="3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332139" y="6073629"/>
            <a:ext cx="9527721" cy="527192"/>
          </a:xfrm>
          <a:prstGeom prst="rect">
            <a:avLst/>
          </a:prstGeom>
          <a:noFill/>
          <a:ln w="38100"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초고령화 사회 진입에 따른 </a:t>
            </a:r>
            <a:r>
              <a:rPr lang="en-US" altLang="ko-KR" sz="2400" b="1">
                <a:solidFill>
                  <a:schemeClr val="tx1"/>
                </a:solidFill>
                <a:latin typeface="Futura Std Book" panose="020B0802020204020204" pitchFamily="34" charset="0"/>
              </a:rPr>
              <a:t>‘</a:t>
            </a:r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실버 헬스 케어 플랫폼</a:t>
            </a:r>
            <a:r>
              <a:rPr lang="en-US" altLang="ko-KR" sz="2400" b="1">
                <a:solidFill>
                  <a:schemeClr val="tx1"/>
                </a:solidFill>
                <a:latin typeface="Futura Std Book" panose="020B0802020204020204" pitchFamily="34" charset="0"/>
              </a:rPr>
              <a:t>’ </a:t>
            </a:r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제작</a:t>
            </a:r>
            <a:endParaRPr lang="ko-KR" altLang="en-US" sz="24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C924889-FBB5-41D0-8060-0102C9C6D785}"/>
              </a:ext>
            </a:extLst>
          </p:cNvPr>
          <p:cNvGrpSpPr/>
          <p:nvPr/>
        </p:nvGrpSpPr>
        <p:grpSpPr>
          <a:xfrm>
            <a:off x="124831" y="1674495"/>
            <a:ext cx="2917825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2D82DC4-B82B-49AD-8635-E8C134C21F45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4EFB3A-BE07-403C-A326-1996BC438AD7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 kern="1200"/>
                <a:t>급격한 고령화 속도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AD4A9BFE-6A64-4817-96C4-9286868C5D3A}"/>
              </a:ext>
            </a:extLst>
          </p:cNvPr>
          <p:cNvGrpSpPr/>
          <p:nvPr/>
        </p:nvGrpSpPr>
        <p:grpSpPr>
          <a:xfrm>
            <a:off x="6171580" y="2191133"/>
            <a:ext cx="2917825" cy="3256788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19C64519-F6BA-4C59-9D45-F057258007D6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E416B78-8A8E-4B6E-8783-60251A537FEB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CEDF72D4-EB8D-4AC2-843D-1726D65DA90F}"/>
              </a:ext>
            </a:extLst>
          </p:cNvPr>
          <p:cNvGrpSpPr/>
          <p:nvPr/>
        </p:nvGrpSpPr>
        <p:grpSpPr>
          <a:xfrm>
            <a:off x="3115806" y="1679255"/>
            <a:ext cx="2917826" cy="511392"/>
            <a:chOff x="5648960" y="1473093"/>
            <a:chExt cx="2476501" cy="979200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8532E643-09AD-407E-8CB8-865765A55528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D230285-E435-46F8-B320-7DEC7B158182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solidFill>
              <a:srgbClr val="00588A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만성질환 유병률 증가</a:t>
              </a:r>
              <a:endParaRPr lang="en-US" altLang="ko-KR" sz="1600" b="1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86EA782-AF9B-47C9-B61E-305804CADA00}"/>
              </a:ext>
            </a:extLst>
          </p:cNvPr>
          <p:cNvGrpSpPr/>
          <p:nvPr/>
        </p:nvGrpSpPr>
        <p:grpSpPr>
          <a:xfrm>
            <a:off x="6171581" y="1674495"/>
            <a:ext cx="2917826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8F9A4FC-F5C6-40BA-9584-3FC72088447F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6383D7F-E107-43B0-B030-16BA0A020E2A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노인 의료비 증가</a:t>
              </a:r>
              <a:endParaRPr lang="ko-KR" altLang="en-US" sz="1600" b="1" kern="1200"/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24968CFC-C0B0-42AA-8EE9-9A41A2860817}"/>
              </a:ext>
            </a:extLst>
          </p:cNvPr>
          <p:cNvSpPr/>
          <p:nvPr/>
        </p:nvSpPr>
        <p:spPr>
          <a:xfrm>
            <a:off x="195765" y="3783183"/>
            <a:ext cx="2785110" cy="2235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>
                <a:solidFill>
                  <a:schemeClr val="tx1"/>
                </a:solidFill>
              </a:rPr>
              <a:t>&lt; </a:t>
            </a:r>
            <a:r>
              <a:rPr lang="ko-KR" altLang="en-US" sz="1000" b="1">
                <a:solidFill>
                  <a:schemeClr val="tx1"/>
                </a:solidFill>
              </a:rPr>
              <a:t>고령인구 비율 예측 </a:t>
            </a:r>
            <a:r>
              <a:rPr lang="en-US" altLang="ko-KR" sz="1000" b="1">
                <a:solidFill>
                  <a:schemeClr val="tx1"/>
                </a:solidFill>
              </a:rPr>
              <a:t>&gt; 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900BE42-9666-488D-9549-61346A3C65F0}"/>
              </a:ext>
            </a:extLst>
          </p:cNvPr>
          <p:cNvSpPr/>
          <p:nvPr/>
        </p:nvSpPr>
        <p:spPr>
          <a:xfrm>
            <a:off x="195766" y="4112270"/>
            <a:ext cx="2785110" cy="118814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tIns="0" bIns="144000" rtlCol="0" anchor="ctr" anchorCtr="0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세계 최고 수준의 고령화 속도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en-US" altLang="ko-KR" sz="1300" b="1">
                <a:solidFill>
                  <a:schemeClr val="tx1"/>
                </a:solidFill>
              </a:rPr>
              <a:t>OECD </a:t>
            </a:r>
            <a:r>
              <a:rPr lang="ko-KR" altLang="en-US" sz="1300" b="1">
                <a:solidFill>
                  <a:schemeClr val="tx1"/>
                </a:solidFill>
              </a:rPr>
              <a:t>평균 </a:t>
            </a:r>
            <a:r>
              <a:rPr lang="en-US" altLang="ko-KR" sz="1300" b="1">
                <a:solidFill>
                  <a:schemeClr val="tx1"/>
                </a:solidFill>
              </a:rPr>
              <a:t>1.6 : </a:t>
            </a:r>
            <a:r>
              <a:rPr lang="ko-KR" altLang="en-US" sz="1300" b="1">
                <a:solidFill>
                  <a:schemeClr val="tx1"/>
                </a:solidFill>
              </a:rPr>
              <a:t>한국 </a:t>
            </a:r>
            <a:r>
              <a:rPr lang="en-US" altLang="ko-KR" sz="1300" b="1">
                <a:solidFill>
                  <a:schemeClr val="tx1"/>
                </a:solidFill>
              </a:rPr>
              <a:t>4.0</a:t>
            </a:r>
          </a:p>
          <a:p>
            <a:pPr algn="ctr">
              <a:lnSpc>
                <a:spcPct val="200000"/>
              </a:lnSpc>
            </a:pPr>
            <a:r>
              <a:rPr lang="en-US" altLang="ko-KR" sz="1300" b="1">
                <a:solidFill>
                  <a:schemeClr val="tx1"/>
                </a:solidFill>
              </a:rPr>
              <a:t>2030</a:t>
            </a:r>
            <a:r>
              <a:rPr lang="ko-KR" altLang="en-US" sz="1300" b="1">
                <a:solidFill>
                  <a:schemeClr val="tx1"/>
                </a:solidFill>
              </a:rPr>
              <a:t>년 </a:t>
            </a:r>
            <a:r>
              <a:rPr lang="en-US" altLang="ko-KR" sz="1300" b="1">
                <a:solidFill>
                  <a:schemeClr val="tx1"/>
                </a:solidFill>
              </a:rPr>
              <a:t>65</a:t>
            </a:r>
            <a:r>
              <a:rPr lang="ko-KR" altLang="en-US" sz="1300" b="1">
                <a:solidFill>
                  <a:schemeClr val="tx1"/>
                </a:solidFill>
              </a:rPr>
              <a:t>세 이상 비율 </a:t>
            </a:r>
            <a:r>
              <a:rPr lang="en-US" altLang="ko-KR" sz="1300" b="1">
                <a:solidFill>
                  <a:schemeClr val="tx1"/>
                </a:solidFill>
              </a:rPr>
              <a:t>25%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DBB40DE-1F55-43D8-B847-23F44620014F}"/>
              </a:ext>
            </a:extLst>
          </p:cNvPr>
          <p:cNvSpPr/>
          <p:nvPr/>
        </p:nvSpPr>
        <p:spPr>
          <a:xfrm>
            <a:off x="3182167" y="4122066"/>
            <a:ext cx="2785110" cy="122650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tIns="0" bIns="144000" rtlCol="0" anchor="ctr" anchorCtr="0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우리나라 성인 중 </a:t>
            </a:r>
            <a:r>
              <a:rPr lang="en-US" altLang="ko-KR" sz="1300" b="1">
                <a:solidFill>
                  <a:schemeClr val="tx1"/>
                </a:solidFill>
              </a:rPr>
              <a:t>54% </a:t>
            </a:r>
            <a:r>
              <a:rPr lang="ko-KR" altLang="en-US" sz="1300" b="1">
                <a:solidFill>
                  <a:schemeClr val="tx1"/>
                </a:solidFill>
              </a:rPr>
              <a:t>만성질환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만성질환 유병률 매년 증가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국민 의료비 평균 증가율 </a:t>
            </a:r>
            <a:r>
              <a:rPr lang="en-US" altLang="ko-KR" sz="1300" b="1">
                <a:solidFill>
                  <a:schemeClr val="tx1"/>
                </a:solidFill>
              </a:rPr>
              <a:t>6%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F385C34-B838-405D-91DE-7381ACB26DFA}"/>
              </a:ext>
            </a:extLst>
          </p:cNvPr>
          <p:cNvSpPr/>
          <p:nvPr/>
        </p:nvSpPr>
        <p:spPr>
          <a:xfrm>
            <a:off x="3749353" y="3861967"/>
            <a:ext cx="1650734" cy="106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>
                <a:solidFill>
                  <a:schemeClr val="tx1"/>
                </a:solidFill>
              </a:rPr>
              <a:t>&lt; </a:t>
            </a:r>
            <a:r>
              <a:rPr lang="ko-KR" altLang="en-US" sz="1000" b="1">
                <a:solidFill>
                  <a:schemeClr val="tx1"/>
                </a:solidFill>
              </a:rPr>
              <a:t>만성질환 유병률  </a:t>
            </a:r>
            <a:r>
              <a:rPr lang="en-US" altLang="ko-KR" sz="1000" b="1">
                <a:solidFill>
                  <a:schemeClr val="tx1"/>
                </a:solidFill>
              </a:rPr>
              <a:t>&gt; 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graphicFrame>
        <p:nvGraphicFramePr>
          <p:cNvPr id="55" name="차트 54">
            <a:extLst>
              <a:ext uri="{FF2B5EF4-FFF2-40B4-BE49-F238E27FC236}">
                <a16:creationId xmlns:a16="http://schemas.microsoft.com/office/drawing/2014/main" id="{0DA074BC-1681-4630-9A10-04B251E729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4587524"/>
              </p:ext>
            </p:extLst>
          </p:nvPr>
        </p:nvGraphicFramePr>
        <p:xfrm>
          <a:off x="195767" y="2272246"/>
          <a:ext cx="2785110" cy="15432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C833FE4C-8A75-43FF-BC7A-6B53A2C399EA}"/>
                  </a:ext>
                </a:extLst>
              </p:cNvPr>
              <p:cNvSpPr/>
              <p:nvPr/>
            </p:nvSpPr>
            <p:spPr>
              <a:xfrm>
                <a:off x="6251554" y="4113733"/>
                <a:ext cx="2785110" cy="1234921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none" lIns="108000" tIns="0" rIns="108000" bIns="144000" rtlCol="0" anchor="ctr" anchorCtr="0">
                <a:noAutofit/>
              </a:bodyPr>
              <a:lstStyle/>
              <a:p>
                <a:pPr algn="ctr">
                  <a:lnSpc>
                    <a:spcPct val="200000"/>
                  </a:lnSpc>
                </a:pPr>
                <a:r>
                  <a:rPr lang="ko-KR" altLang="en-US" sz="1300" b="1">
                    <a:solidFill>
                      <a:schemeClr val="tx1"/>
                    </a:solidFill>
                  </a:rPr>
                  <a:t>노인인구 증가 → 의료비 증가</a:t>
                </a:r>
                <a:endParaRPr lang="en-US" altLang="ko-KR" sz="1300" b="1">
                  <a:solidFill>
                    <a:schemeClr val="tx1"/>
                  </a:solidFill>
                </a:endParaRPr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1300" b="1">
                    <a:solidFill>
                      <a:schemeClr val="tx1"/>
                    </a:solidFill>
                  </a:rPr>
                  <a:t>다른 연령에 비해 두 배 빠르게 증가 </a:t>
                </a:r>
                <a:endParaRPr lang="en-US" altLang="ko-KR" sz="1300" b="1">
                  <a:solidFill>
                    <a:schemeClr val="tx1"/>
                  </a:solidFill>
                </a:endParaRPr>
              </a:p>
              <a:p>
                <a:pPr algn="ctr">
                  <a:lnSpc>
                    <a:spcPct val="200000"/>
                  </a:lnSpc>
                </a:pPr>
                <a:r>
                  <a:rPr lang="ko-KR" altLang="en-US" sz="1300" b="1">
                    <a:solidFill>
                      <a:schemeClr val="tx1"/>
                    </a:solidFill>
                  </a:rPr>
                  <a:t>전체 진료비의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ko-KR" altLang="en-US" sz="13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3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altLang="ko-KR" sz="13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𝟑</m:t>
                        </m:r>
                      </m:den>
                    </m:f>
                  </m:oMath>
                </a14:m>
                <a:endParaRPr lang="en-US" altLang="ko-KR" sz="1300" b="1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C833FE4C-8A75-43FF-BC7A-6B53A2C399E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1554" y="4113733"/>
                <a:ext cx="2785110" cy="1234921"/>
              </a:xfrm>
              <a:prstGeom prst="rect">
                <a:avLst/>
              </a:prstGeom>
              <a:blipFill>
                <a:blip r:embed="rId4"/>
                <a:stretch>
                  <a:fillRect l="-2397" b="-29268"/>
                </a:stretch>
              </a:blipFill>
              <a:ln w="19050"/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직사각형 57">
            <a:extLst>
              <a:ext uri="{FF2B5EF4-FFF2-40B4-BE49-F238E27FC236}">
                <a16:creationId xmlns:a16="http://schemas.microsoft.com/office/drawing/2014/main" id="{D4F36E9B-E4EE-4594-9C35-EA5CEDD6F1EE}"/>
              </a:ext>
            </a:extLst>
          </p:cNvPr>
          <p:cNvSpPr/>
          <p:nvPr/>
        </p:nvSpPr>
        <p:spPr>
          <a:xfrm>
            <a:off x="6805125" y="3855608"/>
            <a:ext cx="1650734" cy="106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>
                <a:solidFill>
                  <a:schemeClr val="tx1"/>
                </a:solidFill>
              </a:rPr>
              <a:t>&lt; </a:t>
            </a:r>
            <a:r>
              <a:rPr lang="ko-KR" altLang="en-US" sz="1000" b="1">
                <a:solidFill>
                  <a:schemeClr val="tx1"/>
                </a:solidFill>
              </a:rPr>
              <a:t>의료비 통계지표</a:t>
            </a:r>
            <a:r>
              <a:rPr lang="en-US" altLang="ko-KR" sz="1000" b="1">
                <a:solidFill>
                  <a:schemeClr val="tx1"/>
                </a:solidFill>
              </a:rPr>
              <a:t>&gt; 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graphicFrame>
        <p:nvGraphicFramePr>
          <p:cNvPr id="59" name="차트 58">
            <a:extLst>
              <a:ext uri="{FF2B5EF4-FFF2-40B4-BE49-F238E27FC236}">
                <a16:creationId xmlns:a16="http://schemas.microsoft.com/office/drawing/2014/main" id="{215C337F-95BC-4603-9772-33063A8A10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3368420"/>
              </p:ext>
            </p:extLst>
          </p:nvPr>
        </p:nvGraphicFramePr>
        <p:xfrm>
          <a:off x="6237937" y="2275166"/>
          <a:ext cx="2785110" cy="15301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893E035-3F55-496A-9D43-D93D870E7983}"/>
              </a:ext>
            </a:extLst>
          </p:cNvPr>
          <p:cNvCxnSpPr>
            <a:cxnSpLocks/>
          </p:cNvCxnSpPr>
          <p:nvPr/>
        </p:nvCxnSpPr>
        <p:spPr>
          <a:xfrm>
            <a:off x="1663076" y="5464974"/>
            <a:ext cx="3302" cy="330366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C9152EA1-3490-431B-BADD-D4CA7A6A4AF3}"/>
              </a:ext>
            </a:extLst>
          </p:cNvPr>
          <p:cNvCxnSpPr>
            <a:cxnSpLocks/>
          </p:cNvCxnSpPr>
          <p:nvPr/>
        </p:nvCxnSpPr>
        <p:spPr>
          <a:xfrm>
            <a:off x="4682931" y="5485170"/>
            <a:ext cx="0" cy="293918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2877770C-CE3F-470B-BF18-2D6ACAD68493}"/>
              </a:ext>
            </a:extLst>
          </p:cNvPr>
          <p:cNvCxnSpPr>
            <a:cxnSpLocks/>
          </p:cNvCxnSpPr>
          <p:nvPr/>
        </p:nvCxnSpPr>
        <p:spPr>
          <a:xfrm>
            <a:off x="7617279" y="5475787"/>
            <a:ext cx="0" cy="330366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331FA58-D636-4CAD-9526-6BA42B227312}"/>
              </a:ext>
            </a:extLst>
          </p:cNvPr>
          <p:cNvCxnSpPr>
            <a:cxnSpLocks/>
          </p:cNvCxnSpPr>
          <p:nvPr/>
        </p:nvCxnSpPr>
        <p:spPr>
          <a:xfrm flipV="1">
            <a:off x="1681249" y="5798168"/>
            <a:ext cx="8954235" cy="7985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6F74597C-A164-45C5-89D5-ABF59F94548E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096000" y="5798168"/>
            <a:ext cx="0" cy="275461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차트 65">
            <a:extLst>
              <a:ext uri="{FF2B5EF4-FFF2-40B4-BE49-F238E27FC236}">
                <a16:creationId xmlns:a16="http://schemas.microsoft.com/office/drawing/2014/main" id="{0FEA4A67-80C4-4B91-A8AE-58DB74949D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9753882"/>
              </p:ext>
            </p:extLst>
          </p:nvPr>
        </p:nvGraphicFramePr>
        <p:xfrm>
          <a:off x="3182167" y="2277007"/>
          <a:ext cx="2787650" cy="1542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86" name="그룹 85">
            <a:extLst>
              <a:ext uri="{FF2B5EF4-FFF2-40B4-BE49-F238E27FC236}">
                <a16:creationId xmlns:a16="http://schemas.microsoft.com/office/drawing/2014/main" id="{676DAE97-7895-4E46-92B1-6B5F38DE1913}"/>
              </a:ext>
            </a:extLst>
          </p:cNvPr>
          <p:cNvGrpSpPr/>
          <p:nvPr/>
        </p:nvGrpSpPr>
        <p:grpSpPr>
          <a:xfrm>
            <a:off x="9182043" y="2192208"/>
            <a:ext cx="2917825" cy="3256788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87" name="직사각형 86">
              <a:extLst>
                <a:ext uri="{FF2B5EF4-FFF2-40B4-BE49-F238E27FC236}">
                  <a16:creationId xmlns:a16="http://schemas.microsoft.com/office/drawing/2014/main" id="{1CB5B472-BF06-4D43-9DAF-AB77444C1023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85CB5E51-87B6-4F6C-8D43-323D961D6C28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CF7B0351-236A-48EC-9782-8D2246D7EFDC}"/>
              </a:ext>
            </a:extLst>
          </p:cNvPr>
          <p:cNvGrpSpPr/>
          <p:nvPr/>
        </p:nvGrpSpPr>
        <p:grpSpPr>
          <a:xfrm>
            <a:off x="9182043" y="1673354"/>
            <a:ext cx="2917826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2DA6C70D-5A4B-4204-9854-7A1FD26F0C82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B9250C5B-BD96-44F9-8B6A-6DC76EDEF89F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실버 헬스케어 산업 성장</a:t>
              </a:r>
              <a:endParaRPr lang="ko-KR" altLang="en-US" sz="1600" b="1" kern="1200"/>
            </a:p>
          </p:txBody>
        </p:sp>
      </p:grp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3616264F-317E-4988-B103-0EDD84ADBBEE}"/>
              </a:ext>
            </a:extLst>
          </p:cNvPr>
          <p:cNvSpPr/>
          <p:nvPr/>
        </p:nvSpPr>
        <p:spPr>
          <a:xfrm>
            <a:off x="9242929" y="4113925"/>
            <a:ext cx="2785110" cy="1234921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108000" tIns="0" rIns="108000" bIns="144000" rtlCol="0" anchor="ctr" anchorCtr="0">
            <a:no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연평균 성장률 </a:t>
            </a:r>
            <a:r>
              <a:rPr lang="en-US" altLang="ko-KR" sz="1300" b="1">
                <a:solidFill>
                  <a:schemeClr val="tx1"/>
                </a:solidFill>
              </a:rPr>
              <a:t>13%</a:t>
            </a:r>
          </a:p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의료관련 산업 비중 </a:t>
            </a:r>
            <a:r>
              <a:rPr lang="en-US" altLang="ko-KR" sz="1300" b="1">
                <a:solidFill>
                  <a:schemeClr val="tx1"/>
                </a:solidFill>
              </a:rPr>
              <a:t>30%</a:t>
            </a:r>
          </a:p>
          <a:p>
            <a:pPr algn="ctr">
              <a:lnSpc>
                <a:spcPct val="200000"/>
              </a:lnSpc>
            </a:pPr>
            <a:r>
              <a:rPr lang="ko-KR" altLang="en-US" sz="1300" b="1">
                <a:solidFill>
                  <a:schemeClr val="tx1"/>
                </a:solidFill>
              </a:rPr>
              <a:t>의약품</a:t>
            </a:r>
            <a:r>
              <a:rPr lang="en-US" altLang="ko-KR" sz="1300" b="1">
                <a:solidFill>
                  <a:schemeClr val="tx1"/>
                </a:solidFill>
              </a:rPr>
              <a:t>, </a:t>
            </a:r>
            <a:r>
              <a:rPr lang="ko-KR" altLang="en-US" sz="1300" b="1">
                <a:solidFill>
                  <a:schemeClr val="tx1"/>
                </a:solidFill>
              </a:rPr>
              <a:t>요양서비스 수요 ↑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35B44F84-4A4E-4C59-BD32-2BBBE86F1ABB}"/>
              </a:ext>
            </a:extLst>
          </p:cNvPr>
          <p:cNvSpPr/>
          <p:nvPr/>
        </p:nvSpPr>
        <p:spPr>
          <a:xfrm>
            <a:off x="9810116" y="3857001"/>
            <a:ext cx="1796121" cy="106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>
                <a:solidFill>
                  <a:schemeClr val="tx1"/>
                </a:solidFill>
              </a:rPr>
              <a:t>&lt; </a:t>
            </a:r>
            <a:r>
              <a:rPr lang="ko-KR" altLang="en-US" sz="1000" b="1">
                <a:solidFill>
                  <a:schemeClr val="tx1"/>
                </a:solidFill>
              </a:rPr>
              <a:t>헬스케어 산업 성장지표</a:t>
            </a:r>
            <a:r>
              <a:rPr lang="en-US" altLang="ko-KR" sz="1000" b="1">
                <a:solidFill>
                  <a:schemeClr val="tx1"/>
                </a:solidFill>
              </a:rPr>
              <a:t>&gt; </a:t>
            </a:r>
            <a:endParaRPr lang="ko-KR" altLang="en-US" sz="1000" b="1">
              <a:solidFill>
                <a:schemeClr val="tx1"/>
              </a:solidFill>
            </a:endParaRPr>
          </a:p>
        </p:txBody>
      </p:sp>
      <p:cxnSp>
        <p:nvCxnSpPr>
          <p:cNvPr id="101" name="직선 연결선 100">
            <a:extLst>
              <a:ext uri="{FF2B5EF4-FFF2-40B4-BE49-F238E27FC236}">
                <a16:creationId xmlns:a16="http://schemas.microsoft.com/office/drawing/2014/main" id="{6118731B-D121-43E4-A938-C790F033DCDF}"/>
              </a:ext>
            </a:extLst>
          </p:cNvPr>
          <p:cNvCxnSpPr>
            <a:cxnSpLocks/>
          </p:cNvCxnSpPr>
          <p:nvPr/>
        </p:nvCxnSpPr>
        <p:spPr>
          <a:xfrm>
            <a:off x="10616807" y="5464974"/>
            <a:ext cx="0" cy="330366"/>
          </a:xfrm>
          <a:prstGeom prst="line">
            <a:avLst/>
          </a:prstGeom>
          <a:ln w="3810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8" name="차트 107">
            <a:extLst>
              <a:ext uri="{FF2B5EF4-FFF2-40B4-BE49-F238E27FC236}">
                <a16:creationId xmlns:a16="http://schemas.microsoft.com/office/drawing/2014/main" id="{457F4E2B-702C-441F-B11E-E742AC60B0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848265"/>
              </p:ext>
            </p:extLst>
          </p:nvPr>
        </p:nvGraphicFramePr>
        <p:xfrm>
          <a:off x="9242929" y="2272246"/>
          <a:ext cx="2785109" cy="1544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9" name="직사각형 48">
            <a:extLst>
              <a:ext uri="{FF2B5EF4-FFF2-40B4-BE49-F238E27FC236}">
                <a16:creationId xmlns:a16="http://schemas.microsoft.com/office/drawing/2014/main" id="{AC6751DF-3863-4EA6-9725-859A2FCF5167}"/>
              </a:ext>
            </a:extLst>
          </p:cNvPr>
          <p:cNvSpPr/>
          <p:nvPr/>
        </p:nvSpPr>
        <p:spPr>
          <a:xfrm>
            <a:off x="1332139" y="1039508"/>
            <a:ext cx="9527721" cy="527192"/>
          </a:xfrm>
          <a:prstGeom prst="rect">
            <a:avLst/>
          </a:prstGeom>
          <a:noFill/>
          <a:ln w="38100"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초고령 사회를 맞이해 실버산업</a:t>
            </a:r>
            <a:r>
              <a:rPr lang="en-US" altLang="ko-KR" sz="2400" b="1">
                <a:solidFill>
                  <a:schemeClr val="tx1"/>
                </a:solidFill>
                <a:latin typeface="Futura Std Book" panose="020B0802020204020204" pitchFamily="34" charset="0"/>
              </a:rPr>
              <a:t> &amp;</a:t>
            </a:r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 헬스케어 사업의 중요성 인식  </a:t>
            </a:r>
            <a:endParaRPr lang="ko-KR" altLang="en-US" sz="24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0" y="925165"/>
            <a:ext cx="12192000" cy="9525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74163" y="183658"/>
            <a:ext cx="8922328" cy="7415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5500" b="1">
                <a:solidFill>
                  <a:schemeClr val="tx1"/>
                </a:solidFill>
                <a:latin typeface="Futura Std Book" panose="020B0802020204020204" pitchFamily="34" charset="0"/>
              </a:rPr>
              <a:t>02</a:t>
            </a:r>
            <a:r>
              <a:rPr lang="en-US" altLang="ko-KR" sz="4667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추진 목적</a:t>
            </a:r>
            <a:r>
              <a:rPr lang="en-US" altLang="ko-KR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endParaRPr lang="ko-KR" altLang="en-US" sz="3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C924889-FBB5-41D0-8060-0102C9C6D785}"/>
              </a:ext>
            </a:extLst>
          </p:cNvPr>
          <p:cNvGrpSpPr/>
          <p:nvPr/>
        </p:nvGrpSpPr>
        <p:grpSpPr>
          <a:xfrm>
            <a:off x="2431966" y="2433346"/>
            <a:ext cx="2979644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2D82DC4-B82B-49AD-8635-E8C134C21F45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34EFB3A-BE07-403C-A326-1996BC438AD7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 kern="1200"/>
                <a:t>맞춤형 예측 모형 개발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C06B5F05-FBB6-4652-8F5E-3BFA96EB6801}"/>
              </a:ext>
            </a:extLst>
          </p:cNvPr>
          <p:cNvGrpSpPr/>
          <p:nvPr/>
        </p:nvGrpSpPr>
        <p:grpSpPr>
          <a:xfrm>
            <a:off x="2431968" y="2954263"/>
            <a:ext cx="2979642" cy="2339830"/>
            <a:chOff x="5648960" y="2452293"/>
            <a:chExt cx="2476500" cy="1493279"/>
          </a:xfrm>
          <a:solidFill>
            <a:schemeClr val="bg2"/>
          </a:solidFill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904E8E1D-54E2-4FC7-83B8-8AE82D036E1D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332F61B-C37F-4593-ADEA-C80D8AFF8E33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AD4A9BFE-6A64-4817-96C4-9286868C5D3A}"/>
              </a:ext>
            </a:extLst>
          </p:cNvPr>
          <p:cNvGrpSpPr/>
          <p:nvPr/>
        </p:nvGrpSpPr>
        <p:grpSpPr>
          <a:xfrm>
            <a:off x="8866371" y="2954264"/>
            <a:ext cx="2979641" cy="2335649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19C64519-F6BA-4C59-9D45-F057258007D6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E416B78-8A8E-4B6E-8783-60251A537FEB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CEDF72D4-EB8D-4AC2-843D-1726D65DA90F}"/>
              </a:ext>
            </a:extLst>
          </p:cNvPr>
          <p:cNvGrpSpPr/>
          <p:nvPr/>
        </p:nvGrpSpPr>
        <p:grpSpPr>
          <a:xfrm>
            <a:off x="5649170" y="2433346"/>
            <a:ext cx="2979644" cy="511392"/>
            <a:chOff x="5648960" y="1473093"/>
            <a:chExt cx="2476501" cy="979200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8532E643-09AD-407E-8CB8-865765A55528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D230285-E435-46F8-B320-7DEC7B158182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solidFill>
              <a:srgbClr val="00588A"/>
            </a:soli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실버 헬스케어 시장 선점</a:t>
              </a:r>
              <a:endParaRPr lang="en-US" altLang="ko-KR" sz="1600" b="1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B86EA782-AF9B-47C9-B61E-305804CADA00}"/>
              </a:ext>
            </a:extLst>
          </p:cNvPr>
          <p:cNvGrpSpPr/>
          <p:nvPr/>
        </p:nvGrpSpPr>
        <p:grpSpPr>
          <a:xfrm>
            <a:off x="8866368" y="2433347"/>
            <a:ext cx="2979644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88F9A4FC-F5C6-40BA-9584-3FC72088447F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6383D7F-E107-43B0-B030-16BA0A020E2A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 kern="1200"/>
                <a:t>유병률 감소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084E676-BCE5-4388-BFCD-C7C4D9D653E3}"/>
              </a:ext>
            </a:extLst>
          </p:cNvPr>
          <p:cNvGrpSpPr/>
          <p:nvPr/>
        </p:nvGrpSpPr>
        <p:grpSpPr>
          <a:xfrm>
            <a:off x="5649170" y="2954263"/>
            <a:ext cx="2979641" cy="2335650"/>
            <a:chOff x="5648960" y="2452293"/>
            <a:chExt cx="2476500" cy="1493279"/>
          </a:xfrm>
          <a:solidFill>
            <a:srgbClr val="E7E6E6"/>
          </a:solidFill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C598E2FC-86A4-4517-9958-E270397816AF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3B0BB23-E41A-49B5-A4CF-38C47507E6F2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CC88D1EA-4797-4F22-ACA1-D8F01D2AD0F4}"/>
              </a:ext>
            </a:extLst>
          </p:cNvPr>
          <p:cNvSpPr/>
          <p:nvPr/>
        </p:nvSpPr>
        <p:spPr>
          <a:xfrm>
            <a:off x="2535899" y="3146787"/>
            <a:ext cx="2771775" cy="2114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질병 위험도 예측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서비스 이용자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참여도 </a:t>
            </a:r>
            <a:r>
              <a:rPr lang="en-US" altLang="ko-KR" b="1">
                <a:solidFill>
                  <a:schemeClr val="tx1"/>
                </a:solidFill>
              </a:rPr>
              <a:t>&amp; </a:t>
            </a:r>
            <a:r>
              <a:rPr lang="ko-KR" altLang="en-US" b="1">
                <a:solidFill>
                  <a:schemeClr val="tx1"/>
                </a:solidFill>
              </a:rPr>
              <a:t>만족도 증진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A83A0697-ABBC-4287-8001-4AED245D37E4}"/>
              </a:ext>
            </a:extLst>
          </p:cNvPr>
          <p:cNvSpPr/>
          <p:nvPr/>
        </p:nvSpPr>
        <p:spPr>
          <a:xfrm>
            <a:off x="5753099" y="2995901"/>
            <a:ext cx="2771775" cy="2114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예측 서비스를 통해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질병 위험군에 속한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사람들에게 다양한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의료 서비스 사전 제공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67F154D9-776C-4A83-A2BE-8FE57018B53F}"/>
              </a:ext>
            </a:extLst>
          </p:cNvPr>
          <p:cNvSpPr/>
          <p:nvPr/>
        </p:nvSpPr>
        <p:spPr>
          <a:xfrm>
            <a:off x="8970301" y="2978366"/>
            <a:ext cx="2771775" cy="2114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생활습관을</a:t>
            </a:r>
            <a:r>
              <a:rPr lang="en-US" altLang="ko-KR" b="1">
                <a:solidFill>
                  <a:schemeClr val="tx1"/>
                </a:solidFill>
              </a:rPr>
              <a:t> </a:t>
            </a:r>
            <a:r>
              <a:rPr lang="ko-KR" altLang="en-US" b="1">
                <a:solidFill>
                  <a:schemeClr val="tx1"/>
                </a:solidFill>
              </a:rPr>
              <a:t>토대로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트레이닝 프로그램 제작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당뇨 유병률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en-US" altLang="ko-KR" b="1">
                <a:solidFill>
                  <a:schemeClr val="tx1"/>
                </a:solidFill>
              </a:rPr>
              <a:t>15%</a:t>
            </a:r>
            <a:r>
              <a:rPr lang="ko-KR" altLang="en-US" b="1">
                <a:solidFill>
                  <a:schemeClr val="tx1"/>
                </a:solidFill>
              </a:rPr>
              <a:t>까지 감소</a:t>
            </a:r>
            <a:r>
              <a:rPr lang="en-US" altLang="ko-KR" b="1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439294E-2AE0-4465-B19A-96760F0E1DBA}"/>
              </a:ext>
            </a:extLst>
          </p:cNvPr>
          <p:cNvSpPr/>
          <p:nvPr/>
        </p:nvSpPr>
        <p:spPr>
          <a:xfrm>
            <a:off x="2431964" y="1237883"/>
            <a:ext cx="9414045" cy="739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초고령화 사회 진입에 따른 </a:t>
            </a:r>
            <a:r>
              <a:rPr lang="en-US" altLang="ko-KR" sz="2400" b="1">
                <a:solidFill>
                  <a:schemeClr val="tx1"/>
                </a:solidFill>
                <a:latin typeface="Futura Std Book" panose="020B0802020204020204" pitchFamily="34" charset="0"/>
              </a:rPr>
              <a:t>‘</a:t>
            </a:r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실버 헬스 케어 플랫폼</a:t>
            </a:r>
            <a:r>
              <a:rPr lang="en-US" altLang="ko-KR" sz="2400" b="1">
                <a:solidFill>
                  <a:schemeClr val="tx1"/>
                </a:solidFill>
                <a:latin typeface="Futura Std Book" panose="020B0802020204020204" pitchFamily="34" charset="0"/>
              </a:rPr>
              <a:t>’ </a:t>
            </a:r>
            <a:r>
              <a:rPr lang="ko-KR" altLang="en-US" sz="2400" b="1">
                <a:solidFill>
                  <a:schemeClr val="tx1"/>
                </a:solidFill>
                <a:latin typeface="Futura Std Book" panose="020B0802020204020204" pitchFamily="34" charset="0"/>
              </a:rPr>
              <a:t>제작</a:t>
            </a:r>
            <a:endParaRPr lang="ko-KR" altLang="en-US" sz="24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sp>
        <p:nvSpPr>
          <p:cNvPr id="4" name="화살표: 오각형 3">
            <a:extLst>
              <a:ext uri="{FF2B5EF4-FFF2-40B4-BE49-F238E27FC236}">
                <a16:creationId xmlns:a16="http://schemas.microsoft.com/office/drawing/2014/main" id="{08BE6892-DAAE-4618-926C-D2B5C2A705F1}"/>
              </a:ext>
            </a:extLst>
          </p:cNvPr>
          <p:cNvSpPr/>
          <p:nvPr/>
        </p:nvSpPr>
        <p:spPr>
          <a:xfrm>
            <a:off x="355514" y="1274993"/>
            <a:ext cx="1533525" cy="659958"/>
          </a:xfrm>
          <a:prstGeom prst="homePlate">
            <a:avLst/>
          </a:prstGeom>
          <a:solidFill>
            <a:srgbClr val="00588A"/>
          </a:solidFill>
          <a:ln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지향점</a:t>
            </a:r>
          </a:p>
        </p:txBody>
      </p:sp>
      <p:sp>
        <p:nvSpPr>
          <p:cNvPr id="50" name="화살표: 오각형 49">
            <a:extLst>
              <a:ext uri="{FF2B5EF4-FFF2-40B4-BE49-F238E27FC236}">
                <a16:creationId xmlns:a16="http://schemas.microsoft.com/office/drawing/2014/main" id="{4ABF276A-460B-4B23-B150-C1E67E2B0DFF}"/>
              </a:ext>
            </a:extLst>
          </p:cNvPr>
          <p:cNvSpPr/>
          <p:nvPr/>
        </p:nvSpPr>
        <p:spPr>
          <a:xfrm>
            <a:off x="355514" y="2433346"/>
            <a:ext cx="1533525" cy="659958"/>
          </a:xfrm>
          <a:prstGeom prst="homePlate">
            <a:avLst/>
          </a:prstGeom>
          <a:solidFill>
            <a:srgbClr val="00588A"/>
          </a:solidFill>
          <a:ln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추진방향</a:t>
            </a:r>
          </a:p>
        </p:txBody>
      </p:sp>
      <p:sp>
        <p:nvSpPr>
          <p:cNvPr id="53" name="화살표: 오각형 52">
            <a:extLst>
              <a:ext uri="{FF2B5EF4-FFF2-40B4-BE49-F238E27FC236}">
                <a16:creationId xmlns:a16="http://schemas.microsoft.com/office/drawing/2014/main" id="{6DD08F14-5A8E-4632-B7F9-8CC7C7B31803}"/>
              </a:ext>
            </a:extLst>
          </p:cNvPr>
          <p:cNvSpPr/>
          <p:nvPr/>
        </p:nvSpPr>
        <p:spPr>
          <a:xfrm>
            <a:off x="355514" y="5652201"/>
            <a:ext cx="1533525" cy="659958"/>
          </a:xfrm>
          <a:prstGeom prst="homePlate">
            <a:avLst/>
          </a:prstGeom>
          <a:solidFill>
            <a:srgbClr val="00588A"/>
          </a:solidFill>
          <a:ln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/>
              <a:t>추진목적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4AF2BA9-D10D-46B4-BCA6-080F53DB15B8}"/>
              </a:ext>
            </a:extLst>
          </p:cNvPr>
          <p:cNvSpPr/>
          <p:nvPr/>
        </p:nvSpPr>
        <p:spPr>
          <a:xfrm>
            <a:off x="-96499" y="5598080"/>
            <a:ext cx="10050387" cy="768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400" b="1" dirty="0">
                <a:solidFill>
                  <a:schemeClr val="tx1"/>
                </a:solidFill>
                <a:latin typeface="Futura Std Book" panose="020B0802020204020204" pitchFamily="34" charset="0"/>
              </a:rPr>
              <a:t>의료</a:t>
            </a:r>
            <a:r>
              <a:rPr lang="en-US" altLang="ko-KR" sz="2400" b="1" dirty="0">
                <a:solidFill>
                  <a:schemeClr val="tx1"/>
                </a:solidFill>
                <a:latin typeface="Futura Std Book" panose="020B0802020204020204" pitchFamily="34" charset="0"/>
              </a:rPr>
              <a:t>, </a:t>
            </a:r>
            <a:r>
              <a:rPr lang="ko-KR" altLang="en-US" sz="2400" b="1" dirty="0">
                <a:solidFill>
                  <a:schemeClr val="tx1"/>
                </a:solidFill>
                <a:latin typeface="Futura Std Book" panose="020B0802020204020204" pitchFamily="34" charset="0"/>
              </a:rPr>
              <a:t>요양 시설 </a:t>
            </a:r>
            <a:r>
              <a:rPr lang="ko-KR" altLang="en-US" sz="2400" b="1" dirty="0" err="1">
                <a:solidFill>
                  <a:schemeClr val="tx1"/>
                </a:solidFill>
                <a:latin typeface="Futura Std Book" panose="020B0802020204020204" pitchFamily="34" charset="0"/>
              </a:rPr>
              <a:t>보급율</a:t>
            </a:r>
            <a:r>
              <a:rPr lang="ko-KR" altLang="en-US" sz="2400" b="1" dirty="0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Futura Std Book" panose="020B0802020204020204" pitchFamily="34" charset="0"/>
              </a:rPr>
              <a:t>50% </a:t>
            </a:r>
            <a:r>
              <a:rPr lang="ko-KR" altLang="en-US" sz="2400" b="1" dirty="0">
                <a:solidFill>
                  <a:schemeClr val="tx1"/>
                </a:solidFill>
                <a:latin typeface="Futura Std Book" panose="020B0802020204020204" pitchFamily="34" charset="0"/>
              </a:rPr>
              <a:t>달성 </a:t>
            </a:r>
          </a:p>
        </p:txBody>
      </p:sp>
    </p:spTree>
    <p:extLst>
      <p:ext uri="{BB962C8B-B14F-4D97-AF65-F5344CB8AC3E}">
        <p14:creationId xmlns:p14="http://schemas.microsoft.com/office/powerpoint/2010/main" val="3536111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0" y="925165"/>
            <a:ext cx="12192000" cy="9525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74163" y="183658"/>
            <a:ext cx="8922328" cy="7415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5500" b="1">
                <a:solidFill>
                  <a:schemeClr val="tx1"/>
                </a:solidFill>
                <a:latin typeface="Futura Std Book" panose="020B0802020204020204" pitchFamily="34" charset="0"/>
              </a:rPr>
              <a:t>03</a:t>
            </a:r>
            <a:r>
              <a:rPr lang="en-US" altLang="ko-KR" sz="4667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현황</a:t>
            </a:r>
            <a:r>
              <a:rPr lang="en-US" altLang="ko-KR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endParaRPr lang="ko-KR" altLang="en-US" sz="3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778837A9-0F2C-4E5F-B561-BEF7B7C73EFB}"/>
              </a:ext>
            </a:extLst>
          </p:cNvPr>
          <p:cNvGrpSpPr/>
          <p:nvPr/>
        </p:nvGrpSpPr>
        <p:grpSpPr>
          <a:xfrm>
            <a:off x="1070807" y="2429800"/>
            <a:ext cx="2979644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F197D9F9-0554-4135-9826-3EE8DFFC42C3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4C289B5-A1A7-4E1F-9229-E5219F7912A4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고령자 만성질환 증가 </a:t>
              </a:r>
              <a:endParaRPr lang="ko-KR" altLang="en-US" sz="1600" b="1" kern="1200"/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695A356E-A474-457C-8ED6-9D3BBD12B88C}"/>
              </a:ext>
            </a:extLst>
          </p:cNvPr>
          <p:cNvGrpSpPr/>
          <p:nvPr/>
        </p:nvGrpSpPr>
        <p:grpSpPr>
          <a:xfrm>
            <a:off x="1070809" y="2950717"/>
            <a:ext cx="2979642" cy="2339830"/>
            <a:chOff x="5648960" y="2452293"/>
            <a:chExt cx="2476500" cy="1493279"/>
          </a:xfrm>
          <a:solidFill>
            <a:schemeClr val="bg2"/>
          </a:solidFill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0828F743-BFED-4C60-9CCB-79F588681961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FD328B4-EFA7-4B36-B80E-D0B2A0508A50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BD170728-C58E-43CD-ABAB-55BF4C4A6A24}"/>
              </a:ext>
            </a:extLst>
          </p:cNvPr>
          <p:cNvSpPr/>
          <p:nvPr/>
        </p:nvSpPr>
        <p:spPr>
          <a:xfrm>
            <a:off x="1174740" y="3143241"/>
            <a:ext cx="2771775" cy="2114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고령자의 의료비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지출 상위항목 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대다수가 만성질환</a:t>
            </a:r>
            <a:endParaRPr lang="en-US" altLang="ko-KR" b="1">
              <a:solidFill>
                <a:schemeClr val="tx1"/>
              </a:solidFill>
            </a:endParaRPr>
          </a:p>
          <a:p>
            <a:pPr algn="ctr"/>
            <a:endParaRPr lang="ko-KR" altLang="en-US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1FA50FE7-64DF-4E1A-BBE8-5751F271E87F}"/>
              </a:ext>
            </a:extLst>
          </p:cNvPr>
          <p:cNvGrpSpPr/>
          <p:nvPr/>
        </p:nvGrpSpPr>
        <p:grpSpPr>
          <a:xfrm>
            <a:off x="4576607" y="2429800"/>
            <a:ext cx="2979644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163EF652-4D99-42F5-B2E3-D7E0CED000C3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E28AE77-4125-4484-9615-1B829AB8D344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대형 병원으로 환자 쏠림 </a:t>
              </a:r>
              <a:endParaRPr lang="ko-KR" altLang="en-US" sz="1600" b="1" kern="1200"/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F7AB754F-3FB0-4C8D-BE03-B6114CFE2078}"/>
              </a:ext>
            </a:extLst>
          </p:cNvPr>
          <p:cNvGrpSpPr/>
          <p:nvPr/>
        </p:nvGrpSpPr>
        <p:grpSpPr>
          <a:xfrm>
            <a:off x="4576609" y="2950717"/>
            <a:ext cx="2979642" cy="2339830"/>
            <a:chOff x="5648960" y="2452293"/>
            <a:chExt cx="2476500" cy="1493279"/>
          </a:xfrm>
          <a:solidFill>
            <a:schemeClr val="bg2"/>
          </a:solidFill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CCC2ADAC-142E-4FA4-91B2-318E5F53F87E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9B74F2EF-C9A5-459F-86B8-DCE017878C99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B1257E00-6C0B-4F60-9079-71E9F7A6A9B1}"/>
              </a:ext>
            </a:extLst>
          </p:cNvPr>
          <p:cNvSpPr/>
          <p:nvPr/>
        </p:nvSpPr>
        <p:spPr>
          <a:xfrm>
            <a:off x="4680540" y="3096113"/>
            <a:ext cx="2771775" cy="2114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지방의 경우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의료</a:t>
            </a:r>
            <a:r>
              <a:rPr lang="en-US" altLang="ko-KR" b="1">
                <a:solidFill>
                  <a:schemeClr val="tx1"/>
                </a:solidFill>
              </a:rPr>
              <a:t>, </a:t>
            </a:r>
            <a:r>
              <a:rPr lang="ko-KR" altLang="en-US" b="1">
                <a:solidFill>
                  <a:schemeClr val="tx1"/>
                </a:solidFill>
              </a:rPr>
              <a:t>요양시설 공급이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수요를 충족시키지 못함  </a:t>
            </a:r>
            <a:endParaRPr lang="en-US" altLang="ko-KR" b="1">
              <a:solidFill>
                <a:schemeClr val="tx1"/>
              </a:solidFill>
            </a:endParaRPr>
          </a:p>
          <a:p>
            <a:pPr algn="ctr"/>
            <a:endParaRPr lang="ko-KR" altLang="en-US"/>
          </a:p>
        </p:txBody>
      </p: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F9E2F46D-234C-45BD-B51F-ED6817F112DB}"/>
              </a:ext>
            </a:extLst>
          </p:cNvPr>
          <p:cNvGrpSpPr/>
          <p:nvPr/>
        </p:nvGrpSpPr>
        <p:grpSpPr>
          <a:xfrm>
            <a:off x="8141551" y="2429800"/>
            <a:ext cx="2979644" cy="511392"/>
            <a:chOff x="5648960" y="1473093"/>
            <a:chExt cx="2476501" cy="979200"/>
          </a:xfrm>
          <a:solidFill>
            <a:srgbClr val="00588A"/>
          </a:solidFill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0EAA326B-BA86-46A6-913E-F020C04148B1}"/>
                </a:ext>
              </a:extLst>
            </p:cNvPr>
            <p:cNvSpPr/>
            <p:nvPr/>
          </p:nvSpPr>
          <p:spPr>
            <a:xfrm>
              <a:off x="5648960" y="1473093"/>
              <a:ext cx="2476500" cy="979200"/>
            </a:xfrm>
            <a:prstGeom prst="rect">
              <a:avLst/>
            </a:prstGeom>
            <a:grpFill/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1A4C64A-05B3-4F97-B844-0FC552FDA319}"/>
                </a:ext>
              </a:extLst>
            </p:cNvPr>
            <p:cNvSpPr txBox="1"/>
            <p:nvPr/>
          </p:nvSpPr>
          <p:spPr>
            <a:xfrm>
              <a:off x="5648961" y="1473093"/>
              <a:ext cx="2476500" cy="979200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84912" tIns="105664" rIns="184912" bIns="105664" numCol="1" spcCol="1270" anchor="ctr" anchorCtr="0">
              <a:noAutofit/>
            </a:bodyPr>
            <a:lstStyle/>
            <a:p>
              <a:pPr marL="0" lvl="0" indent="0" algn="ctr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sz="1600" b="1"/>
                <a:t>제한된 헬스케어 서비스 </a:t>
              </a:r>
              <a:endParaRPr lang="ko-KR" altLang="en-US" sz="1600" b="1" kern="1200"/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A2EDDE77-7A7C-4BC1-B2E0-1C65C62FAFBB}"/>
              </a:ext>
            </a:extLst>
          </p:cNvPr>
          <p:cNvGrpSpPr/>
          <p:nvPr/>
        </p:nvGrpSpPr>
        <p:grpSpPr>
          <a:xfrm>
            <a:off x="8141553" y="2950717"/>
            <a:ext cx="2979642" cy="2339830"/>
            <a:chOff x="5648960" y="2452293"/>
            <a:chExt cx="2476500" cy="1493279"/>
          </a:xfrm>
          <a:solidFill>
            <a:schemeClr val="bg2"/>
          </a:solidFill>
        </p:grpSpPr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12A83961-D5DF-4768-835F-C2CBBFF968DC}"/>
                </a:ext>
              </a:extLst>
            </p:cNvPr>
            <p:cNvSpPr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BECD152-EB2B-4916-8C77-03B1B7A70CA7}"/>
                </a:ext>
              </a:extLst>
            </p:cNvPr>
            <p:cNvSpPr txBox="1"/>
            <p:nvPr/>
          </p:nvSpPr>
          <p:spPr>
            <a:xfrm>
              <a:off x="5648960" y="2452293"/>
              <a:ext cx="2476500" cy="1493279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8684" tIns="138684" rIns="184912" bIns="208026" numCol="1" spcCol="1270" anchor="t" anchorCtr="0">
              <a:noAutofit/>
            </a:bodyPr>
            <a:lstStyle/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  <a:p>
              <a:pPr marL="228600" lvl="1" indent="-228600" algn="l" defTabSz="1155700" latinLnBrk="1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ko-KR" altLang="en-US" sz="2600" kern="1200"/>
            </a:p>
          </p:txBody>
        </p:sp>
      </p:grp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D54EA8B-D477-4DE0-B2F1-BA239B889897}"/>
              </a:ext>
            </a:extLst>
          </p:cNvPr>
          <p:cNvSpPr/>
          <p:nvPr/>
        </p:nvSpPr>
        <p:spPr>
          <a:xfrm>
            <a:off x="8245484" y="3096113"/>
            <a:ext cx="2771775" cy="2114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연계 플랫폼 </a:t>
            </a:r>
            <a:r>
              <a:rPr lang="en-US" altLang="ko-KR" b="1">
                <a:solidFill>
                  <a:schemeClr val="tx1"/>
                </a:solidFill>
              </a:rPr>
              <a:t>0</a:t>
            </a:r>
            <a:r>
              <a:rPr lang="ko-KR" altLang="en-US" b="1">
                <a:solidFill>
                  <a:schemeClr val="tx1"/>
                </a:solidFill>
              </a:rPr>
              <a:t>개</a:t>
            </a:r>
            <a:endParaRPr lang="en-US" altLang="ko-KR" b="1">
              <a:solidFill>
                <a:schemeClr val="tx1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ko-KR" altLang="en-US" b="1">
                <a:solidFill>
                  <a:schemeClr val="tx1"/>
                </a:solidFill>
              </a:rPr>
              <a:t>복지시설의 복지부동 </a:t>
            </a:r>
            <a:endParaRPr lang="en-US" altLang="ko-KR" b="1">
              <a:solidFill>
                <a:schemeClr val="tx1"/>
              </a:solidFill>
            </a:endParaRPr>
          </a:p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03489AEE-2C52-486E-AD90-CAC655290F37}"/>
              </a:ext>
            </a:extLst>
          </p:cNvPr>
          <p:cNvSpPr/>
          <p:nvPr/>
        </p:nvSpPr>
        <p:spPr>
          <a:xfrm>
            <a:off x="1070806" y="1247297"/>
            <a:ext cx="10050387" cy="739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800" b="1" dirty="0">
                <a:solidFill>
                  <a:schemeClr val="tx1"/>
                </a:solidFill>
                <a:latin typeface="Futura Std Book" panose="020B0802020204020204" pitchFamily="34" charset="0"/>
              </a:rPr>
              <a:t>실버 헬스케어 시장의 주요 쟁점</a:t>
            </a:r>
          </a:p>
        </p:txBody>
      </p:sp>
    </p:spTree>
    <p:extLst>
      <p:ext uri="{BB962C8B-B14F-4D97-AF65-F5344CB8AC3E}">
        <p14:creationId xmlns:p14="http://schemas.microsoft.com/office/powerpoint/2010/main" val="2806174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0" y="925165"/>
            <a:ext cx="12192000" cy="9525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74163" y="183658"/>
            <a:ext cx="8922328" cy="7415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5500" b="1">
                <a:solidFill>
                  <a:schemeClr val="tx1"/>
                </a:solidFill>
                <a:latin typeface="Futura Std Book" panose="020B0802020204020204" pitchFamily="34" charset="0"/>
              </a:rPr>
              <a:t>04</a:t>
            </a:r>
            <a:r>
              <a:rPr lang="en-US" altLang="ko-KR" sz="4667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잠재원인도출</a:t>
            </a:r>
            <a:r>
              <a:rPr lang="en-US" altLang="ko-KR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r>
              <a:rPr lang="ko-KR" altLang="en-US" sz="3500" b="1">
                <a:solidFill>
                  <a:schemeClr val="tx1"/>
                </a:solidFill>
                <a:latin typeface="Futura Std Book" panose="020B0802020204020204" pitchFamily="34" charset="0"/>
              </a:rPr>
              <a:t> </a:t>
            </a:r>
            <a:endParaRPr lang="ko-KR" altLang="en-US" sz="3500" b="1" dirty="0">
              <a:solidFill>
                <a:schemeClr val="tx1"/>
              </a:solidFill>
              <a:latin typeface="Futura Std Book" panose="020B0802020204020204" pitchFamily="34" charset="0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F00677B-E78F-4439-A874-884EB59A0B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0192648"/>
              </p:ext>
            </p:extLst>
          </p:nvPr>
        </p:nvGraphicFramePr>
        <p:xfrm>
          <a:off x="187469" y="1116038"/>
          <a:ext cx="4008775" cy="20222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0575">
                  <a:extLst>
                    <a:ext uri="{9D8B030D-6E8A-4147-A177-3AD203B41FA5}">
                      <a16:colId xmlns:a16="http://schemas.microsoft.com/office/drawing/2014/main" val="2715761141"/>
                    </a:ext>
                  </a:extLst>
                </a:gridCol>
                <a:gridCol w="998200">
                  <a:extLst>
                    <a:ext uri="{9D8B030D-6E8A-4147-A177-3AD203B41FA5}">
                      <a16:colId xmlns:a16="http://schemas.microsoft.com/office/drawing/2014/main" val="805242912"/>
                    </a:ext>
                  </a:extLst>
                </a:gridCol>
              </a:tblGrid>
              <a:tr h="28889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성과지표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88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/>
                        <a:t>최종 목표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8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327431"/>
                  </a:ext>
                </a:extLst>
              </a:tr>
              <a:tr h="2888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1. </a:t>
                      </a:r>
                      <a:r>
                        <a:rPr lang="ko-KR" altLang="en-US" sz="1100"/>
                        <a:t>디바이스 연동 플랫폼 구축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/>
                        <a:t>구축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4220341"/>
                  </a:ext>
                </a:extLst>
              </a:tr>
              <a:tr h="2888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2. </a:t>
                      </a:r>
                      <a:r>
                        <a:rPr lang="ko-KR" altLang="en-US" sz="1100"/>
                        <a:t>서비스 지속 참여율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75%</a:t>
                      </a:r>
                      <a:endParaRPr lang="ko-KR" altLang="en-US" sz="1100"/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7085096"/>
                  </a:ext>
                </a:extLst>
              </a:tr>
              <a:tr h="2888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3. </a:t>
                      </a:r>
                      <a:r>
                        <a:rPr lang="ko-KR" altLang="en-US" sz="1100"/>
                        <a:t>국가 건강검진 연계자 등록비율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50%</a:t>
                      </a:r>
                      <a:endParaRPr lang="ko-KR" altLang="en-US" sz="1100"/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6073496"/>
                  </a:ext>
                </a:extLst>
              </a:tr>
              <a:tr h="2888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4. </a:t>
                      </a:r>
                      <a:r>
                        <a:rPr lang="ko-KR" altLang="en-US" sz="1100"/>
                        <a:t>건강행태 </a:t>
                      </a:r>
                      <a:r>
                        <a:rPr lang="en-US" altLang="ko-KR" sz="1100"/>
                        <a:t>1</a:t>
                      </a:r>
                      <a:r>
                        <a:rPr lang="ko-KR" altLang="en-US" sz="1100"/>
                        <a:t>개 이상 개선율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50%</a:t>
                      </a:r>
                      <a:endParaRPr lang="ko-KR" altLang="en-US" sz="1100"/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131160"/>
                  </a:ext>
                </a:extLst>
              </a:tr>
              <a:tr h="2888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5. </a:t>
                      </a:r>
                      <a:r>
                        <a:rPr lang="ko-KR" altLang="en-US" sz="1100"/>
                        <a:t>건강위험요인 </a:t>
                      </a:r>
                      <a:r>
                        <a:rPr lang="en-US" altLang="ko-KR" sz="1100"/>
                        <a:t>1</a:t>
                      </a:r>
                      <a:r>
                        <a:rPr lang="ko-KR" altLang="en-US" sz="1100"/>
                        <a:t>개 이상 감소율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50%</a:t>
                      </a:r>
                      <a:endParaRPr lang="ko-KR" altLang="en-US" sz="1100"/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00699"/>
                  </a:ext>
                </a:extLst>
              </a:tr>
              <a:tr h="28889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/>
                        <a:t>6. </a:t>
                      </a:r>
                      <a:r>
                        <a:rPr lang="ko-KR" altLang="en-US" sz="1100"/>
                        <a:t>서비스 만족도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/>
                        <a:t>80</a:t>
                      </a:r>
                      <a:r>
                        <a:rPr lang="ko-KR" altLang="en-US" sz="1100"/>
                        <a:t>점</a:t>
                      </a:r>
                    </a:p>
                  </a:txBody>
                  <a:tcPr marL="68573" marR="68573" marT="34286" marB="3428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0415200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9956ACB9-0729-41E1-B808-DEBAB9CCD71F}"/>
              </a:ext>
            </a:extLst>
          </p:cNvPr>
          <p:cNvSpPr/>
          <p:nvPr/>
        </p:nvSpPr>
        <p:spPr>
          <a:xfrm>
            <a:off x="449416" y="3171399"/>
            <a:ext cx="3484880" cy="296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핵심성과지표</a:t>
            </a:r>
            <a:r>
              <a:rPr lang="en-US" altLang="ko-KR" sz="1200">
                <a:solidFill>
                  <a:schemeClr val="tx1"/>
                </a:solidFill>
              </a:rPr>
              <a:t>(KPI)</a:t>
            </a:r>
            <a:endParaRPr lang="ko-KR" altLang="en-US" sz="1200">
              <a:solidFill>
                <a:schemeClr val="tx1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F5161AD-F081-498E-8730-7A7A29D785A0}"/>
              </a:ext>
            </a:extLst>
          </p:cNvPr>
          <p:cNvCxnSpPr>
            <a:cxnSpLocks/>
          </p:cNvCxnSpPr>
          <p:nvPr/>
        </p:nvCxnSpPr>
        <p:spPr>
          <a:xfrm flipV="1">
            <a:off x="884903" y="4189156"/>
            <a:ext cx="8701548" cy="9525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211BCDB-5FC8-4476-8AB3-6928DDE07E31}"/>
              </a:ext>
            </a:extLst>
          </p:cNvPr>
          <p:cNvCxnSpPr>
            <a:cxnSpLocks/>
          </p:cNvCxnSpPr>
          <p:nvPr/>
        </p:nvCxnSpPr>
        <p:spPr>
          <a:xfrm flipV="1">
            <a:off x="4715223" y="2363490"/>
            <a:ext cx="1835191" cy="1835192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3B1B722-2670-4E04-B197-A8C283DBB41F}"/>
              </a:ext>
            </a:extLst>
          </p:cNvPr>
          <p:cNvCxnSpPr>
            <a:cxnSpLocks/>
          </p:cNvCxnSpPr>
          <p:nvPr/>
        </p:nvCxnSpPr>
        <p:spPr>
          <a:xfrm>
            <a:off x="2042979" y="4198681"/>
            <a:ext cx="1516298" cy="1516298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B09A05F-104A-4CC7-BCED-11D55EC2F085}"/>
              </a:ext>
            </a:extLst>
          </p:cNvPr>
          <p:cNvCxnSpPr>
            <a:cxnSpLocks/>
          </p:cNvCxnSpPr>
          <p:nvPr/>
        </p:nvCxnSpPr>
        <p:spPr>
          <a:xfrm flipV="1">
            <a:off x="7928651" y="2459026"/>
            <a:ext cx="1739655" cy="1739656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3DAEE4B-C0EB-4C8F-96C6-CE7CC5CF0462}"/>
              </a:ext>
            </a:extLst>
          </p:cNvPr>
          <p:cNvSpPr/>
          <p:nvPr/>
        </p:nvSpPr>
        <p:spPr>
          <a:xfrm>
            <a:off x="5848799" y="1784001"/>
            <a:ext cx="1739655" cy="569964"/>
          </a:xfrm>
          <a:prstGeom prst="rect">
            <a:avLst/>
          </a:prstGeom>
          <a:noFill/>
          <a:ln w="28575"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조기진단체계 부재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C94297C-BE3E-4F6D-A855-17098B8DFE71}"/>
              </a:ext>
            </a:extLst>
          </p:cNvPr>
          <p:cNvSpPr/>
          <p:nvPr/>
        </p:nvSpPr>
        <p:spPr>
          <a:xfrm>
            <a:off x="9159403" y="1889368"/>
            <a:ext cx="2123768" cy="569964"/>
          </a:xfrm>
          <a:prstGeom prst="rect">
            <a:avLst/>
          </a:prstGeom>
          <a:noFill/>
          <a:ln w="28575"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지역별 의료서비스 불균형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20ED984-5677-4CDE-9962-853A654D1F42}"/>
              </a:ext>
            </a:extLst>
          </p:cNvPr>
          <p:cNvSpPr/>
          <p:nvPr/>
        </p:nvSpPr>
        <p:spPr>
          <a:xfrm>
            <a:off x="2683878" y="5699472"/>
            <a:ext cx="1750797" cy="569964"/>
          </a:xfrm>
          <a:prstGeom prst="rect">
            <a:avLst/>
          </a:prstGeom>
          <a:noFill/>
          <a:ln w="28575"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의료비용 부담증가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DDAF845-B20B-4B4B-855F-809ACAF8EE06}"/>
              </a:ext>
            </a:extLst>
          </p:cNvPr>
          <p:cNvSpPr/>
          <p:nvPr/>
        </p:nvSpPr>
        <p:spPr>
          <a:xfrm>
            <a:off x="6718627" y="5699472"/>
            <a:ext cx="1787341" cy="569964"/>
          </a:xfrm>
          <a:prstGeom prst="rect">
            <a:avLst/>
          </a:prstGeom>
          <a:noFill/>
          <a:ln w="28575"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진단 가이드라인 부재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1254D153-97AA-41E7-8BF1-C59DFF38270D}"/>
              </a:ext>
            </a:extLst>
          </p:cNvPr>
          <p:cNvCxnSpPr>
            <a:cxnSpLocks/>
          </p:cNvCxnSpPr>
          <p:nvPr/>
        </p:nvCxnSpPr>
        <p:spPr>
          <a:xfrm>
            <a:off x="6096000" y="4198681"/>
            <a:ext cx="1516298" cy="1516298"/>
          </a:xfrm>
          <a:prstGeom prst="line">
            <a:avLst/>
          </a:prstGeom>
          <a:ln w="571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D441C48-6185-48C6-B833-92B12BB4EA92}"/>
              </a:ext>
            </a:extLst>
          </p:cNvPr>
          <p:cNvSpPr/>
          <p:nvPr/>
        </p:nvSpPr>
        <p:spPr>
          <a:xfrm>
            <a:off x="9586451" y="3913699"/>
            <a:ext cx="1858297" cy="569964"/>
          </a:xfrm>
          <a:prstGeom prst="rect">
            <a:avLst/>
          </a:prstGeom>
          <a:noFill/>
          <a:ln w="28575"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급속한 고령화와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유병률 증가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21C140A-11B9-41FC-ACDC-FB2D8D6082A8}"/>
              </a:ext>
            </a:extLst>
          </p:cNvPr>
          <p:cNvSpPr/>
          <p:nvPr/>
        </p:nvSpPr>
        <p:spPr>
          <a:xfrm>
            <a:off x="4342252" y="6377797"/>
            <a:ext cx="3484880" cy="2965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특성요인도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CFB1AB9-9E50-40A7-90C9-045B18D6BFB7}"/>
              </a:ext>
            </a:extLst>
          </p:cNvPr>
          <p:cNvCxnSpPr/>
          <p:nvPr/>
        </p:nvCxnSpPr>
        <p:spPr>
          <a:xfrm flipH="1">
            <a:off x="1762759" y="4488425"/>
            <a:ext cx="560439" cy="560439"/>
          </a:xfrm>
          <a:prstGeom prst="line">
            <a:avLst/>
          </a:prstGeom>
          <a:ln w="190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90679924-B0AA-4019-B32F-8EC8C93FA259}"/>
              </a:ext>
            </a:extLst>
          </p:cNvPr>
          <p:cNvCxnSpPr>
            <a:cxnSpLocks/>
          </p:cNvCxnSpPr>
          <p:nvPr/>
        </p:nvCxnSpPr>
        <p:spPr>
          <a:xfrm flipH="1">
            <a:off x="3062338" y="4777796"/>
            <a:ext cx="448190" cy="440769"/>
          </a:xfrm>
          <a:prstGeom prst="line">
            <a:avLst/>
          </a:prstGeom>
          <a:ln w="190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26348C6E-A88E-4B57-B4CC-3364BDC7797F}"/>
              </a:ext>
            </a:extLst>
          </p:cNvPr>
          <p:cNvCxnSpPr/>
          <p:nvPr/>
        </p:nvCxnSpPr>
        <p:spPr>
          <a:xfrm flipH="1">
            <a:off x="5989975" y="4597514"/>
            <a:ext cx="560439" cy="560439"/>
          </a:xfrm>
          <a:prstGeom prst="line">
            <a:avLst/>
          </a:prstGeom>
          <a:ln w="190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72258655-6B0B-4105-B2BA-0B4CF12A12B2}"/>
              </a:ext>
            </a:extLst>
          </p:cNvPr>
          <p:cNvCxnSpPr/>
          <p:nvPr/>
        </p:nvCxnSpPr>
        <p:spPr>
          <a:xfrm flipH="1" flipV="1">
            <a:off x="5064459" y="2828904"/>
            <a:ext cx="490767" cy="490767"/>
          </a:xfrm>
          <a:prstGeom prst="line">
            <a:avLst/>
          </a:prstGeom>
          <a:ln w="190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BC760D9-2D1B-4F7D-BC19-3B35DC4A5CC6}"/>
              </a:ext>
            </a:extLst>
          </p:cNvPr>
          <p:cNvCxnSpPr/>
          <p:nvPr/>
        </p:nvCxnSpPr>
        <p:spPr>
          <a:xfrm flipH="1" flipV="1">
            <a:off x="6144530" y="2732683"/>
            <a:ext cx="490767" cy="490767"/>
          </a:xfrm>
          <a:prstGeom prst="line">
            <a:avLst/>
          </a:prstGeom>
          <a:ln w="190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62572AE-79E0-4053-BB01-305D25C539C9}"/>
              </a:ext>
            </a:extLst>
          </p:cNvPr>
          <p:cNvCxnSpPr/>
          <p:nvPr/>
        </p:nvCxnSpPr>
        <p:spPr>
          <a:xfrm flipH="1" flipV="1">
            <a:off x="8307711" y="2892940"/>
            <a:ext cx="490767" cy="490767"/>
          </a:xfrm>
          <a:prstGeom prst="line">
            <a:avLst/>
          </a:prstGeom>
          <a:ln w="190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F4CE1244-5807-4A01-B7B9-865E0B216A9E}"/>
              </a:ext>
            </a:extLst>
          </p:cNvPr>
          <p:cNvCxnSpPr/>
          <p:nvPr/>
        </p:nvCxnSpPr>
        <p:spPr>
          <a:xfrm flipH="1" flipV="1">
            <a:off x="9341067" y="2809107"/>
            <a:ext cx="490767" cy="490767"/>
          </a:xfrm>
          <a:prstGeom prst="line">
            <a:avLst/>
          </a:prstGeom>
          <a:ln w="19050">
            <a:solidFill>
              <a:srgbClr val="0058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FB81125-0916-43C6-99FD-DE0F42F63F6E}"/>
              </a:ext>
            </a:extLst>
          </p:cNvPr>
          <p:cNvSpPr/>
          <p:nvPr/>
        </p:nvSpPr>
        <p:spPr>
          <a:xfrm>
            <a:off x="855649" y="4973515"/>
            <a:ext cx="1516299" cy="43701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정부지원 부족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054F0C5-4E97-43DF-A49B-E285D9CA7CA8}"/>
              </a:ext>
            </a:extLst>
          </p:cNvPr>
          <p:cNvSpPr/>
          <p:nvPr/>
        </p:nvSpPr>
        <p:spPr>
          <a:xfrm>
            <a:off x="2945825" y="4331258"/>
            <a:ext cx="1516299" cy="43701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미흡한 노후 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소득보장 정책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BD58A5C7-734B-4BCB-85E1-F92B7817F961}"/>
              </a:ext>
            </a:extLst>
          </p:cNvPr>
          <p:cNvSpPr/>
          <p:nvPr/>
        </p:nvSpPr>
        <p:spPr>
          <a:xfrm>
            <a:off x="5179674" y="5176383"/>
            <a:ext cx="1516299" cy="43701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의료기관 간 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데이터 공유 부족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0EBF2954-68BA-4B76-A06A-CF3515305B6B}"/>
              </a:ext>
            </a:extLst>
          </p:cNvPr>
          <p:cNvSpPr/>
          <p:nvPr/>
        </p:nvSpPr>
        <p:spPr>
          <a:xfrm>
            <a:off x="4307225" y="2369944"/>
            <a:ext cx="1516299" cy="43701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플랫폼 구축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A23BB70-E43B-4688-A1FF-63B351D963EB}"/>
              </a:ext>
            </a:extLst>
          </p:cNvPr>
          <p:cNvSpPr/>
          <p:nvPr/>
        </p:nvSpPr>
        <p:spPr>
          <a:xfrm>
            <a:off x="5810654" y="3110347"/>
            <a:ext cx="1516299" cy="43701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의료시설 부족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1658B3DE-0485-42AA-90CC-D7C49FB261DD}"/>
              </a:ext>
            </a:extLst>
          </p:cNvPr>
          <p:cNvSpPr/>
          <p:nvPr/>
        </p:nvSpPr>
        <p:spPr>
          <a:xfrm>
            <a:off x="7457882" y="2486610"/>
            <a:ext cx="1516299" cy="43701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지방 인력 부족</a:t>
            </a:r>
            <a:endParaRPr lang="en-US" altLang="ko-KR" sz="1300" b="1">
              <a:solidFill>
                <a:schemeClr val="tx1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D65D4C9-7C29-429D-AD51-19CE1E0DC9AB}"/>
              </a:ext>
            </a:extLst>
          </p:cNvPr>
          <p:cNvSpPr/>
          <p:nvPr/>
        </p:nvSpPr>
        <p:spPr>
          <a:xfrm>
            <a:off x="9073684" y="3293395"/>
            <a:ext cx="1516299" cy="437013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지방 의료시설 </a:t>
            </a:r>
            <a:endParaRPr lang="en-US" altLang="ko-KR" sz="1300" b="1">
              <a:solidFill>
                <a:schemeClr val="tx1"/>
              </a:solidFill>
            </a:endParaRPr>
          </a:p>
          <a:p>
            <a:pPr algn="ctr"/>
            <a:r>
              <a:rPr lang="ko-KR" altLang="en-US" sz="1300" b="1">
                <a:solidFill>
                  <a:schemeClr val="tx1"/>
                </a:solidFill>
              </a:rPr>
              <a:t>부족</a:t>
            </a:r>
            <a:endParaRPr lang="en-US" altLang="ko-KR" sz="1300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666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680A20-BEC8-4EF5-BF74-70FE6B84CA8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588A"/>
          </a:solidFill>
          <a:ln>
            <a:solidFill>
              <a:srgbClr val="0058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D753A5-18BE-4BFB-9ED9-5026D33AAD65}"/>
              </a:ext>
            </a:extLst>
          </p:cNvPr>
          <p:cNvSpPr txBox="1"/>
          <p:nvPr/>
        </p:nvSpPr>
        <p:spPr>
          <a:xfrm>
            <a:off x="3224212" y="3013501"/>
            <a:ext cx="57435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>
                <a:solidFill>
                  <a:schemeClr val="bg1"/>
                </a:solidFill>
              </a:rPr>
              <a:t>Thank You</a:t>
            </a:r>
            <a:endParaRPr lang="ko-KR" altLang="en-US" sz="48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7009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991</TotalTime>
  <Words>374</Words>
  <Application>Microsoft Office PowerPoint</Application>
  <PresentationFormat>와이드스크린</PresentationFormat>
  <Paragraphs>105</Paragraphs>
  <Slides>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Futura Std Book</vt:lpstr>
      <vt:lpstr>Cambria Math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에녹 김</dc:creator>
  <cp:lastModifiedBy>HanBin Moon</cp:lastModifiedBy>
  <cp:revision>93</cp:revision>
  <dcterms:created xsi:type="dcterms:W3CDTF">2019-05-03T11:51:46Z</dcterms:created>
  <dcterms:modified xsi:type="dcterms:W3CDTF">2019-05-14T07:17:11Z</dcterms:modified>
</cp:coreProperties>
</file>